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78" r:id="rId4"/>
    <p:sldId id="279" r:id="rId5"/>
    <p:sldId id="269" r:id="rId6"/>
    <p:sldId id="280" r:id="rId7"/>
    <p:sldId id="281" r:id="rId8"/>
    <p:sldId id="282" r:id="rId9"/>
    <p:sldId id="283" r:id="rId10"/>
    <p:sldId id="284" r:id="rId11"/>
    <p:sldId id="286" r:id="rId12"/>
    <p:sldId id="285" r:id="rId13"/>
    <p:sldId id="288" r:id="rId14"/>
    <p:sldId id="287" r:id="rId15"/>
    <p:sldId id="289" r:id="rId16"/>
    <p:sldId id="274" r:id="rId17"/>
  </p:sldIdLst>
  <p:sldSz cx="12192000" cy="6858000"/>
  <p:notesSz cx="6858000" cy="9144000"/>
  <p:embeddedFontLst>
    <p:embeddedFont>
      <p:font typeface="Noto Sans KR" panose="020B0200000000000000" pitchFamily="50" charset="-127"/>
      <p:regular r:id="rId18"/>
      <p:bold r:id="rId19"/>
    </p:embeddedFont>
    <p:embeddedFont>
      <p:font typeface="Noto Sans KR Black" panose="020B0200000000000000" pitchFamily="50" charset="-127"/>
      <p:bold r:id="rId20"/>
    </p:embeddedFont>
    <p:embeddedFont>
      <p:font typeface="Noto Sans KR Light" panose="020B0200000000000000" pitchFamily="50" charset="-127"/>
      <p:regular r:id="rId21"/>
    </p:embeddedFont>
    <p:embeddedFont>
      <p:font typeface="Noto Sans KR Medium" panose="020B0200000000000000" pitchFamily="50" charset="-127"/>
      <p:regular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731"/>
    <a:srgbClr val="294A43"/>
    <a:srgbClr val="335B52"/>
    <a:srgbClr val="0D1615"/>
    <a:srgbClr val="14201E"/>
    <a:srgbClr val="213631"/>
    <a:srgbClr val="1A2A27"/>
    <a:srgbClr val="5C6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5EEDE4-C706-4B35-84B1-99A3C9043B97}" v="41" dt="2025-05-25T23:40:40.0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41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474" y="114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9C567D-5A3A-BE0D-9EA5-849AACF3F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62551BF-36E9-7B50-0EAB-5E8C750C2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51CBD4-0CAD-659F-7CF6-ECF2C3DE4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A59769-FA76-15EC-618D-0B4A19AF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397CB7-75AE-B094-60A4-5735A1365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0885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88D513-7DD9-5323-18E1-525758309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D25C37C-8C0C-D94D-432A-C8295C80B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639139D-7019-DCF2-C3E6-23DC4BE4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78B155-4A7E-7BFF-6CAD-60212BAA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6D3AFF-261B-7B87-5C87-5E8243D94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046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7B7D256-37B1-642D-D46E-B6CD10E2CA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690A60F-07DD-2BC9-AD4C-C2BBCA5D5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455EC7-2A81-65A8-5306-8114F6AEB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353AE51-4DF0-5E2D-E699-4976FA5E0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4590030-C964-2505-F1ED-7A9877BA6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106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D5A0B4-454E-F775-66BA-C1797B89D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F79FFB0-9C69-EE4E-52F7-766852BC0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A38E78-C397-15B9-A01F-07253452C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E38408-7501-2F37-5285-C45E8DF95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AF5390-B1FE-3A05-00F0-360FD81A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379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2805F3-8D21-C489-04AB-A7D77511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426D41-36E6-8B9C-7CE9-B4E03A069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7B482D-E9D8-8D6C-9319-DA62E033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AA5FEE-18E0-A177-FD6D-B9D8CFB2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42D73B-5C42-4C6D-685E-F9DE5D1C1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456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F340F3-01D4-413D-E5BD-4E68FDD4C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4399E5-6B66-08AC-7BC9-6E6E224E8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C93FCDB-763F-0FEA-40A2-D3AE8D22D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A4CD35A-EA90-BB6A-4A4C-98CEF5AB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AF1F807-17C9-D0E4-263E-01102CAD1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4A80079-75DB-7FEE-BF6B-A8A47DB3D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026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89E042-0562-1573-805B-5CF2C8828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3DF4DCB-B56E-1E5C-4401-FA8BD171F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71419F-F2B7-276D-03B6-20693512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BCE513B-EE32-1F1C-2F28-AD59FF519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67CF389-EF13-1B37-F622-3D5F0D8C1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5D976C4-AAEB-3BAB-3762-988DF19AC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1A0514B-7B2B-0C03-3F8A-3F4471E05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5EA8E5F-80B9-EC7E-201D-2AB2E755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621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A3CF38-09C4-C767-5966-7D524364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7DDB0E-5D29-FC78-AB98-1FA93889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F55B820-C264-3A5A-26F7-51E21414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F02F7EB-9EF3-9B8B-48EB-877D545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503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740FF75-E752-B44B-8431-F53AF59B3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2F5DBFA-466D-1972-BD18-9E4F4923B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70DE63B-E14A-BCF8-991F-D7294A23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164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D141F2-179C-C963-51BA-36734A96F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0A10A9C-A02B-CFBB-A27B-C794F874A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D6957B5-1A2D-7CA2-2632-E976898C3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57A574A-4CF2-953C-76E9-D0666582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25CC18F-8760-E189-DF4B-9824D312C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5E59FB8-0EB6-A802-5033-C4B62F95E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8860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31CE4D-C164-64ED-39A2-B6C37B3E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EEF47FD-1C32-76BA-6CFF-C22CECA41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31FC65C-301A-3A8B-7DED-D95FAF0C0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4441ECA-F8D4-F186-89EC-B26C2C430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1C8B392-6C25-F23C-B8FE-69D3187B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B41430-BC88-153A-712D-1D6B0C72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489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5C6D80F-36D6-C538-8FA2-57301373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D9C2D6-EE29-A01C-22E1-A6502A467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B83962-E9C3-48A0-056A-B12E2D88C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33BEF-8B67-4DD4-ABB3-A19F1242C5C4}" type="datetimeFigureOut">
              <a:rPr lang="ko-KR" altLang="en-US" smtClean="0"/>
              <a:t>2025-07-31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8E7F3F-3AC6-A3D5-D42B-901C2649C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C4D533-5374-E08A-770D-53E36D400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70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E13ACA0-8A49-DE6E-1BF5-594C8FB81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00" y="1277538"/>
            <a:ext cx="4295000" cy="43029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9E87EA-D328-6DA8-0BDF-D1B42EC203A9}"/>
              </a:ext>
            </a:extLst>
          </p:cNvPr>
          <p:cNvSpPr txBox="1"/>
          <p:nvPr/>
        </p:nvSpPr>
        <p:spPr>
          <a:xfrm>
            <a:off x="652306" y="5626409"/>
            <a:ext cx="9162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카카오톡 대화를 활용한 데이터 분석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0E914C-11AE-5B2F-DA91-96B0BC91A742}"/>
              </a:ext>
            </a:extLst>
          </p:cNvPr>
          <p:cNvSpPr txBox="1"/>
          <p:nvPr/>
        </p:nvSpPr>
        <p:spPr>
          <a:xfrm>
            <a:off x="652306" y="400594"/>
            <a:ext cx="8194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680E34-E2A7-BA85-C00F-AA3C74D0061B}"/>
              </a:ext>
            </a:extLst>
          </p:cNvPr>
          <p:cNvSpPr txBox="1"/>
          <p:nvPr/>
        </p:nvSpPr>
        <p:spPr>
          <a:xfrm>
            <a:off x="5539529" y="400594"/>
            <a:ext cx="1112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2024312419</a:t>
            </a:r>
            <a:endParaRPr lang="ko-KR" altLang="en-US" sz="1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75DD6A-D7E6-4212-30B3-21E3E57AA661}"/>
              </a:ext>
            </a:extLst>
          </p:cNvPr>
          <p:cNvSpPr txBox="1"/>
          <p:nvPr/>
        </p:nvSpPr>
        <p:spPr>
          <a:xfrm>
            <a:off x="10868297" y="400594"/>
            <a:ext cx="671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유용균</a:t>
            </a:r>
          </a:p>
        </p:txBody>
      </p:sp>
    </p:spTree>
    <p:extLst>
      <p:ext uri="{BB962C8B-B14F-4D97-AF65-F5344CB8AC3E}">
        <p14:creationId xmlns:p14="http://schemas.microsoft.com/office/powerpoint/2010/main" val="309316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FADF1-60EB-5EF3-2ECF-B4B97EE6F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35C8FE-AA3D-0CB2-93A2-8B1848B4DDBD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010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AB6E54-7EF8-AADA-E476-E8DA5F2653C6}"/>
              </a:ext>
            </a:extLst>
          </p:cNvPr>
          <p:cNvSpPr txBox="1"/>
          <p:nvPr/>
        </p:nvSpPr>
        <p:spPr>
          <a:xfrm>
            <a:off x="1097699" y="470162"/>
            <a:ext cx="2568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분석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7A350-D112-2325-676F-54152DD16F5A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4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8C86FC-FBC1-5F9C-B56D-BCF7CC19E441}"/>
              </a:ext>
            </a:extLst>
          </p:cNvPr>
          <p:cNvSpPr txBox="1"/>
          <p:nvPr/>
        </p:nvSpPr>
        <p:spPr>
          <a:xfrm>
            <a:off x="368346" y="1120676"/>
            <a:ext cx="40938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sorted()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로 중복 제거한 단어들 저장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단어에 고유 인덱스 키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-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밸류값으로 저장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(1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부터 시작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)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고유 인덱스 길이 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+ 1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저장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(1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번부터 시작했으므로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길이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+1)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패딩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데이터 처리에 쓰일 무의미한 값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(0)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예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)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‘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커피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’ : 2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번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-&gt; [2] -&gt;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길이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4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로 변환 필요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?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[0 0 0 2]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word2idx: [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딥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:1,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러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:2,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닝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:3] //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길이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3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vocab_size: 4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7B27C15-AD8F-CF48-5A44-C4BE60EFC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379" y="1111840"/>
            <a:ext cx="7153275" cy="4953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3B0823-C210-F7C2-F7D4-39AE03DDF440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3566649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33959-22A2-5B3C-24BA-3196A5C9D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B8A270-68B6-5E50-8A0C-48CA20D41ABE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011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70FAF-E186-C13A-FE5F-44F2CE64637F}"/>
              </a:ext>
            </a:extLst>
          </p:cNvPr>
          <p:cNvSpPr txBox="1"/>
          <p:nvPr/>
        </p:nvSpPr>
        <p:spPr>
          <a:xfrm>
            <a:off x="1097699" y="470162"/>
            <a:ext cx="2568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분석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D13FA7-0333-7575-C221-CC47EFE2338E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4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50DEE5-D3CF-83C0-5662-B10C3AB5ABB5}"/>
              </a:ext>
            </a:extLst>
          </p:cNvPr>
          <p:cNvSpPr txBox="1"/>
          <p:nvPr/>
        </p:nvSpPr>
        <p:spPr>
          <a:xfrm>
            <a:off x="368346" y="1120676"/>
            <a:ext cx="40938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word2idx: [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딥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:1,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러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:2,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닝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:3] //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길이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3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vocab_size: 4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3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층 신경망 구성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예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) [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딥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러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닝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]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Embedding: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input_dim = 4: (0~3)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output_dim = 3: ‘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딥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’ -&gt; [-0.3 0.5 0.2]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input_length = 1: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한 단어로 구성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출력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차원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 3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차원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(batch_size(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딥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러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닝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=3), input_length, output_dim)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= (3, 1, 3)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Flatten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으로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(3, 1, 3) -&gt; (3, 1*3) -&gt; (3, 3)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8FB4A45-4F2B-E04C-0C6C-1CA3D336D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379" y="1120676"/>
            <a:ext cx="6496050" cy="4791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8CDB5C-114D-0917-E602-6CB130AD6B04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984559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34655-A154-0914-3149-106EE4A5C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E69F5-721A-54CE-8276-2A5C446A6251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012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3C4FAD-C00D-294E-B9CE-4706C41091E5}"/>
              </a:ext>
            </a:extLst>
          </p:cNvPr>
          <p:cNvSpPr txBox="1"/>
          <p:nvPr/>
        </p:nvSpPr>
        <p:spPr>
          <a:xfrm>
            <a:off x="1097699" y="470162"/>
            <a:ext cx="2568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분석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FAE680-FBC7-B783-D6FD-02EA3932E710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4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5D84E-149B-8466-F928-ECD501BB979C}"/>
              </a:ext>
            </a:extLst>
          </p:cNvPr>
          <p:cNvSpPr txBox="1"/>
          <p:nvPr/>
        </p:nvSpPr>
        <p:spPr>
          <a:xfrm>
            <a:off x="368346" y="1120676"/>
            <a:ext cx="40938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3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층 신경망 구성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.get():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key(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딥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러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닝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)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의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value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반환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batch_size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=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16,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epoch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=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50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학습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                 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레이블에 맞게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df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구축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 csv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로 반환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A1C598-6D20-E307-C435-7E9987917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423" y="1081087"/>
            <a:ext cx="6705600" cy="469582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21192CA-052E-7340-D9FA-8612AE75F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45" y="3422578"/>
            <a:ext cx="4093866" cy="5668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7D915F-1F65-D2D3-2BD3-29175A491FFE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1603327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4566E-279E-F37D-DE46-351F1AB6F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CF6703-92D4-FF77-220F-72370BFAA129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013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D2E62B-3513-8525-2530-0A776CE364DC}"/>
              </a:ext>
            </a:extLst>
          </p:cNvPr>
          <p:cNvSpPr txBox="1"/>
          <p:nvPr/>
        </p:nvSpPr>
        <p:spPr>
          <a:xfrm>
            <a:off x="1097699" y="470162"/>
            <a:ext cx="2568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결과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DD8408-CAFE-744A-871E-772DD5510814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5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2D3BCB-B8F7-7DA0-BFFE-1BAA76CC8C77}"/>
              </a:ext>
            </a:extLst>
          </p:cNvPr>
          <p:cNvSpPr txBox="1"/>
          <p:nvPr/>
        </p:nvSpPr>
        <p:spPr>
          <a:xfrm>
            <a:off x="1551709" y="1351611"/>
            <a:ext cx="207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분석 실패</a:t>
            </a:r>
            <a:r>
              <a:rPr lang="en-US" altLang="ko-KR" sz="24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!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7CB8AB3-F703-B267-6D11-4C953CD2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89" y="1986128"/>
            <a:ext cx="3835575" cy="401100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CB40F55-AA19-0D0F-D01A-8FC523D43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378" y="3677690"/>
            <a:ext cx="4394563" cy="19469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3775C43-B587-D133-041E-F7BE81A3CE5E}"/>
              </a:ext>
            </a:extLst>
          </p:cNvPr>
          <p:cNvSpPr txBox="1"/>
          <p:nvPr/>
        </p:nvSpPr>
        <p:spPr>
          <a:xfrm>
            <a:off x="6374378" y="2687078"/>
            <a:ext cx="349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불용어의 비율이 과다하게 많으며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</a:t>
            </a: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취미의 비율이 너무 적다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EED99C-79F3-AEDC-BD25-56EA10905020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3649870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D39BC-1272-B359-1F92-6979433C6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4F2865-F455-572D-BBFC-6D480D8F3B27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014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115A02-699E-36D0-6A47-AB83C62485C8}"/>
              </a:ext>
            </a:extLst>
          </p:cNvPr>
          <p:cNvSpPr txBox="1"/>
          <p:nvPr/>
        </p:nvSpPr>
        <p:spPr>
          <a:xfrm>
            <a:off x="1097699" y="470162"/>
            <a:ext cx="2568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결과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DA78F1-C373-6B7A-3977-CF359A6E2D83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5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10909-8EAF-DB23-21D8-33DF01E7E8FA}"/>
              </a:ext>
            </a:extLst>
          </p:cNvPr>
          <p:cNvSpPr txBox="1"/>
          <p:nvPr/>
        </p:nvSpPr>
        <p:spPr>
          <a:xfrm>
            <a:off x="1023808" y="1305341"/>
            <a:ext cx="63633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왜 실패했나</a:t>
            </a:r>
            <a:r>
              <a:rPr lang="en-US" altLang="ko-KR" sz="24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?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원인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1: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학습용 데이터셋이 너무 적음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전체 행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 2200,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학습용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 200 // 0.09%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사용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원인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2: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학습용 데이터셋의 분포가 한쪽으로 편향됨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학습용 데이터셋 중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hobby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는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‘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커피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’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단 한 행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대다수가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stopwords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로 분포되어 있음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.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원인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3: Okt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오분류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오분절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오분류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봣습니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동사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‘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보다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’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로 분류했어야 함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오분절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외국인교류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-&gt;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외국인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/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교류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pPr marL="285750" indent="-285750">
              <a:buFontTx/>
              <a:buChar char="-"/>
            </a:pP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원인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4: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단어의 맥락을 고려하지 않음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교류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-&gt;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취미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공부 중 어떤 것으로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?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F1047B3-F327-61C1-0C81-AF7DFA7DA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047" y="1472944"/>
            <a:ext cx="3409950" cy="185737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329FD06-28DD-9836-01D3-247FBD4DC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1047" y="3544680"/>
            <a:ext cx="3438525" cy="18859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3BAF899-3CB7-EB1B-2EC1-ABF12CAD72E2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2440743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29785-1F19-512C-E6E5-73FD701E4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ED4299-9C4B-FF4E-FFAE-EB6FC2CAAA8E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015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84F0F4-D1B8-F97E-09E7-0B9E94E3B73A}"/>
              </a:ext>
            </a:extLst>
          </p:cNvPr>
          <p:cNvSpPr txBox="1"/>
          <p:nvPr/>
        </p:nvSpPr>
        <p:spPr>
          <a:xfrm>
            <a:off x="1097699" y="470162"/>
            <a:ext cx="2568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결과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BDFDC1-9BA3-E8D1-836E-22B4810269DB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5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CCE1BD-BC20-D67C-CE00-452DC7439EEF}"/>
              </a:ext>
            </a:extLst>
          </p:cNvPr>
          <p:cNvSpPr txBox="1"/>
          <p:nvPr/>
        </p:nvSpPr>
        <p:spPr>
          <a:xfrm>
            <a:off x="923109" y="2062986"/>
            <a:ext cx="55301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개선점</a:t>
            </a:r>
            <a:r>
              <a:rPr lang="en-US" altLang="ko-KR" sz="24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: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원인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1&amp;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원인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2 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학습용 데이터셋 불량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추가 라벨링 필요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원인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3&amp;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원인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4: NLP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구조적 문제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모델의 부적합한 선정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BERT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등의 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transformer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구조 활용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A02275-6CB8-EA50-EE16-D991FCDE2E4D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  <p:pic>
        <p:nvPicPr>
          <p:cNvPr id="2050" name="Picture 2" descr="BERT for Dummies: State-of-the-art Model from Google | by Skillcate AI |  Medium">
            <a:extLst>
              <a:ext uri="{FF2B5EF4-FFF2-40B4-BE49-F238E27FC236}">
                <a16:creationId xmlns:a16="http://schemas.microsoft.com/office/drawing/2014/main" id="{B664F11C-0205-15AA-9B86-255ACED3AD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3" t="2435" r="20857"/>
          <a:stretch/>
        </p:blipFill>
        <p:spPr bwMode="auto">
          <a:xfrm>
            <a:off x="6961712" y="1889760"/>
            <a:ext cx="3544388" cy="335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404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65D3BC9-614C-3087-D49A-B6CD13044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00" y="1277538"/>
            <a:ext cx="4295000" cy="43029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27501F-5444-E4A4-5E60-95365A5CFAB2}"/>
              </a:ext>
            </a:extLst>
          </p:cNvPr>
          <p:cNvSpPr txBox="1"/>
          <p:nvPr/>
        </p:nvSpPr>
        <p:spPr>
          <a:xfrm>
            <a:off x="5382503" y="3290499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감사합니다</a:t>
            </a:r>
            <a:r>
              <a:rPr lang="en-US" altLang="ko-KR" sz="2000" dirty="0">
                <a:solidFill>
                  <a:schemeClr val="bg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027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2DBAE6-9A12-6C4A-E698-462BD2F8B9D3}"/>
              </a:ext>
            </a:extLst>
          </p:cNvPr>
          <p:cNvSpPr txBox="1"/>
          <p:nvPr/>
        </p:nvSpPr>
        <p:spPr>
          <a:xfrm>
            <a:off x="547803" y="487680"/>
            <a:ext cx="67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목차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11B679-92C5-8E66-A468-4CB270277A98}"/>
              </a:ext>
            </a:extLst>
          </p:cNvPr>
          <p:cNvSpPr txBox="1"/>
          <p:nvPr/>
        </p:nvSpPr>
        <p:spPr>
          <a:xfrm>
            <a:off x="3573944" y="2053481"/>
            <a:ext cx="287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1</a:t>
            </a:r>
            <a:endParaRPr lang="ko-KR" altLang="en-US" sz="14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BFE5F0-7353-10F4-06AB-92FCDD12ACB4}"/>
              </a:ext>
            </a:extLst>
          </p:cNvPr>
          <p:cNvSpPr txBox="1"/>
          <p:nvPr/>
        </p:nvSpPr>
        <p:spPr>
          <a:xfrm>
            <a:off x="4131294" y="2090057"/>
            <a:ext cx="1438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데이터 분석에 앞서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FE7A7A73-36FF-C4E3-0CFE-2E0A3F26761E}"/>
              </a:ext>
            </a:extLst>
          </p:cNvPr>
          <p:cNvCxnSpPr>
            <a:cxnSpLocks/>
          </p:cNvCxnSpPr>
          <p:nvPr/>
        </p:nvCxnSpPr>
        <p:spPr>
          <a:xfrm>
            <a:off x="5840023" y="2228556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B3091FB-08C2-8858-4FA1-0FD18B290864}"/>
              </a:ext>
            </a:extLst>
          </p:cNvPr>
          <p:cNvSpPr txBox="1"/>
          <p:nvPr/>
        </p:nvSpPr>
        <p:spPr>
          <a:xfrm>
            <a:off x="8138821" y="2092828"/>
            <a:ext cx="479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003</a:t>
            </a:r>
            <a:endParaRPr lang="ko-KR" altLang="en-US" sz="12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5B2A40-09F5-EFED-F874-EF895B21D75D}"/>
              </a:ext>
            </a:extLst>
          </p:cNvPr>
          <p:cNvSpPr txBox="1"/>
          <p:nvPr/>
        </p:nvSpPr>
        <p:spPr>
          <a:xfrm>
            <a:off x="3573944" y="2689990"/>
            <a:ext cx="287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2</a:t>
            </a:r>
            <a:endParaRPr lang="ko-KR" altLang="en-US" sz="14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260399-FF90-D4A4-5F6D-B852DA647CCF}"/>
              </a:ext>
            </a:extLst>
          </p:cNvPr>
          <p:cNvSpPr txBox="1"/>
          <p:nvPr/>
        </p:nvSpPr>
        <p:spPr>
          <a:xfrm>
            <a:off x="4131294" y="2720536"/>
            <a:ext cx="1438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데이터 전처리 </a:t>
            </a:r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- 1</a:t>
            </a:r>
            <a:endParaRPr lang="ko-KR" altLang="en-US" sz="12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C4C73544-9ADC-99C1-767A-D52D633E5CFC}"/>
              </a:ext>
            </a:extLst>
          </p:cNvPr>
          <p:cNvCxnSpPr>
            <a:cxnSpLocks/>
          </p:cNvCxnSpPr>
          <p:nvPr/>
        </p:nvCxnSpPr>
        <p:spPr>
          <a:xfrm>
            <a:off x="5840023" y="2859035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F653007-FBF2-D8BD-ECDC-7CCAC357A099}"/>
              </a:ext>
            </a:extLst>
          </p:cNvPr>
          <p:cNvSpPr txBox="1"/>
          <p:nvPr/>
        </p:nvSpPr>
        <p:spPr>
          <a:xfrm>
            <a:off x="8138821" y="2720535"/>
            <a:ext cx="479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004</a:t>
            </a:r>
            <a:endParaRPr lang="ko-KR" altLang="en-US" sz="12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81DE0-6470-D37F-5F34-8612752973D4}"/>
              </a:ext>
            </a:extLst>
          </p:cNvPr>
          <p:cNvSpPr txBox="1"/>
          <p:nvPr/>
        </p:nvSpPr>
        <p:spPr>
          <a:xfrm>
            <a:off x="3573944" y="3326499"/>
            <a:ext cx="287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3</a:t>
            </a:r>
            <a:endParaRPr lang="ko-KR" altLang="en-US" sz="14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9EDF84-59B8-F4FE-5BA6-B40650293A53}"/>
              </a:ext>
            </a:extLst>
          </p:cNvPr>
          <p:cNvSpPr txBox="1"/>
          <p:nvPr/>
        </p:nvSpPr>
        <p:spPr>
          <a:xfrm>
            <a:off x="4131294" y="3363075"/>
            <a:ext cx="1438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데이터 전처리 </a:t>
            </a:r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- 2</a:t>
            </a:r>
            <a:endParaRPr lang="ko-KR" altLang="en-US" sz="12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F4DAD24F-9842-6441-2E7A-B1589EEBF3B5}"/>
              </a:ext>
            </a:extLst>
          </p:cNvPr>
          <p:cNvCxnSpPr>
            <a:cxnSpLocks/>
          </p:cNvCxnSpPr>
          <p:nvPr/>
        </p:nvCxnSpPr>
        <p:spPr>
          <a:xfrm>
            <a:off x="5840023" y="3501574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B1E6E94-31EF-8A7E-8F9E-421B04282D2B}"/>
              </a:ext>
            </a:extLst>
          </p:cNvPr>
          <p:cNvSpPr txBox="1"/>
          <p:nvPr/>
        </p:nvSpPr>
        <p:spPr>
          <a:xfrm>
            <a:off x="8138821" y="3363075"/>
            <a:ext cx="479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006</a:t>
            </a:r>
            <a:endParaRPr lang="ko-KR" altLang="en-US" sz="12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6C44C6-1A15-1037-E58D-CAC99AC00127}"/>
              </a:ext>
            </a:extLst>
          </p:cNvPr>
          <p:cNvSpPr txBox="1"/>
          <p:nvPr/>
        </p:nvSpPr>
        <p:spPr>
          <a:xfrm>
            <a:off x="3573944" y="3963008"/>
            <a:ext cx="287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4</a:t>
            </a:r>
            <a:endParaRPr lang="ko-KR" altLang="en-US" sz="14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09DB1A-D5F1-7A56-B7E3-8BE1B36DBBC5}"/>
              </a:ext>
            </a:extLst>
          </p:cNvPr>
          <p:cNvSpPr txBox="1"/>
          <p:nvPr/>
        </p:nvSpPr>
        <p:spPr>
          <a:xfrm>
            <a:off x="4131294" y="3999584"/>
            <a:ext cx="1438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데이터 분석</a:t>
            </a: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806F97BE-4791-7A51-7EFA-ED351D63E97D}"/>
              </a:ext>
            </a:extLst>
          </p:cNvPr>
          <p:cNvCxnSpPr>
            <a:cxnSpLocks/>
          </p:cNvCxnSpPr>
          <p:nvPr/>
        </p:nvCxnSpPr>
        <p:spPr>
          <a:xfrm>
            <a:off x="5840023" y="4113098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7795D1E-EA58-0375-981C-1A36349A91C7}"/>
              </a:ext>
            </a:extLst>
          </p:cNvPr>
          <p:cNvSpPr txBox="1"/>
          <p:nvPr/>
        </p:nvSpPr>
        <p:spPr>
          <a:xfrm>
            <a:off x="8138821" y="3974598"/>
            <a:ext cx="479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009</a:t>
            </a:r>
            <a:endParaRPr lang="ko-KR" altLang="en-US" sz="12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138EBE-FD9E-E7F5-240F-D5C281A0517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002</a:t>
            </a:r>
            <a:endParaRPr lang="ko-KR" altLang="en-US" sz="1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E946A9-EEF2-45AE-4668-C7BD726718D7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9C8645-4BEA-0E1F-4297-DB61B9699C28}"/>
              </a:ext>
            </a:extLst>
          </p:cNvPr>
          <p:cNvSpPr txBox="1"/>
          <p:nvPr/>
        </p:nvSpPr>
        <p:spPr>
          <a:xfrm>
            <a:off x="3573944" y="4592868"/>
            <a:ext cx="287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5</a:t>
            </a:r>
            <a:endParaRPr lang="ko-KR" altLang="en-US" sz="14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412EF5-5299-CD23-D620-EF090341C43B}"/>
              </a:ext>
            </a:extLst>
          </p:cNvPr>
          <p:cNvSpPr txBox="1"/>
          <p:nvPr/>
        </p:nvSpPr>
        <p:spPr>
          <a:xfrm>
            <a:off x="4131294" y="4629444"/>
            <a:ext cx="1438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결과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66D5D8FC-4623-3933-E252-134F9BECC95C}"/>
              </a:ext>
            </a:extLst>
          </p:cNvPr>
          <p:cNvCxnSpPr>
            <a:cxnSpLocks/>
          </p:cNvCxnSpPr>
          <p:nvPr/>
        </p:nvCxnSpPr>
        <p:spPr>
          <a:xfrm>
            <a:off x="5840023" y="4742958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DE1630F-8A7C-B544-728C-7829275E9171}"/>
              </a:ext>
            </a:extLst>
          </p:cNvPr>
          <p:cNvSpPr txBox="1"/>
          <p:nvPr/>
        </p:nvSpPr>
        <p:spPr>
          <a:xfrm>
            <a:off x="8138821" y="4604458"/>
            <a:ext cx="479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013</a:t>
            </a:r>
            <a:endParaRPr lang="ko-KR" altLang="en-US" sz="12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1256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5B261-53ED-CBA0-74E4-4F36F765E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507B19-82A9-9B39-EE89-C7AE199BFDFA}"/>
              </a:ext>
            </a:extLst>
          </p:cNvPr>
          <p:cNvSpPr txBox="1"/>
          <p:nvPr/>
        </p:nvSpPr>
        <p:spPr>
          <a:xfrm>
            <a:off x="547803" y="2246193"/>
            <a:ext cx="53625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데이터 분석에 활용할 카카오톡 대화방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:</a:t>
            </a:r>
          </a:p>
          <a:p>
            <a:endParaRPr lang="en-US" altLang="ko-KR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- 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공부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, 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취미 등 자유로운 주제로 활동</a:t>
            </a:r>
            <a:endParaRPr lang="en-US" altLang="ko-KR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- 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활동은 반드시 사진을 업로드 후 텍스트로 남김</a:t>
            </a:r>
            <a:endParaRPr lang="en-US" altLang="ko-KR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- 5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명이 활동하고 있으나 정보 보호 차원에서 한 명의 데이터만 사용</a:t>
            </a:r>
            <a:endParaRPr lang="en-US" altLang="ko-KR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- 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일주일에 한 번 소감문을 작성하는 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[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주간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] 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활동이 있음 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(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이번 분석에서는 사용하지 않음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)</a:t>
            </a:r>
            <a:endParaRPr lang="ko-KR" altLang="en-US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6B8488-970E-6E73-29D6-676822F0B65A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003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BBDC08-A41D-E184-FAC4-1877388AAA82}"/>
              </a:ext>
            </a:extLst>
          </p:cNvPr>
          <p:cNvSpPr txBox="1"/>
          <p:nvPr/>
        </p:nvSpPr>
        <p:spPr>
          <a:xfrm>
            <a:off x="1097699" y="470162"/>
            <a:ext cx="1697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분석에 앞서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59F022-A00B-A45C-11A1-A2332F1BB124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 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5D64523-C74D-6072-BB43-B57C31C51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494" y="1209741"/>
            <a:ext cx="4170367" cy="45926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02B3ED-67F6-3C80-5771-C02987A406B3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1450767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C4276-A754-DCF5-5EA1-ECE11746A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1B38F0-F398-01AB-8DD6-64396D596C3E}"/>
              </a:ext>
            </a:extLst>
          </p:cNvPr>
          <p:cNvSpPr txBox="1"/>
          <p:nvPr/>
        </p:nvSpPr>
        <p:spPr>
          <a:xfrm>
            <a:off x="547803" y="1373040"/>
            <a:ext cx="5362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사용한 모듈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: re, pandas</a:t>
            </a:r>
            <a:endParaRPr lang="ko-KR" altLang="en-US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B2A186-BA6D-80AF-867C-9A1B6D0C2512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004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40D7BD-263D-CCE2-6FF4-A0BC89BD82E7}"/>
              </a:ext>
            </a:extLst>
          </p:cNvPr>
          <p:cNvSpPr txBox="1"/>
          <p:nvPr/>
        </p:nvSpPr>
        <p:spPr>
          <a:xfrm>
            <a:off x="1097699" y="470162"/>
            <a:ext cx="1697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전처리 </a:t>
            </a:r>
            <a:r>
              <a:rPr lang="en-US" altLang="ko-KR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- 1</a:t>
            </a:r>
            <a:endParaRPr lang="ko-KR" altLang="en-US" sz="1400" dirty="0"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5E4FB4-E969-F1A0-3EAD-D4A68299FD39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</a:t>
            </a:r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F3AA749-B2C9-10F7-C5FB-428D408EB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929" y="1844569"/>
            <a:ext cx="7897573" cy="214828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527A754-7D4E-2A21-9721-584EBB8CD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21" y="1844569"/>
            <a:ext cx="2692708" cy="214828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4B239C-C9B5-78E7-80C5-4CAB7AACEE8B}"/>
              </a:ext>
            </a:extLst>
          </p:cNvPr>
          <p:cNvSpPr txBox="1"/>
          <p:nvPr/>
        </p:nvSpPr>
        <p:spPr>
          <a:xfrm>
            <a:off x="5520397" y="4157995"/>
            <a:ext cx="56701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re.compile(): 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정규표현식을 컴파일해두어</a:t>
            </a:r>
            <a:endParaRPr lang="en-US" altLang="ko-KR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re.findall(): 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정규표현식과 매치되는 </a:t>
            </a:r>
            <a:endParaRPr lang="en-US" altLang="ko-KR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  <a:p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                       모든 문자열을 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list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로 반환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DC0A6D8-376F-0C4A-19C8-D1336D15A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21" y="3992850"/>
            <a:ext cx="4729425" cy="13459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5537D0C-9DE0-3256-15E4-7A0E0821B0AF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184959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005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8CD3A-BB24-3C9A-C6D4-E8FA72B94226}"/>
              </a:ext>
            </a:extLst>
          </p:cNvPr>
          <p:cNvSpPr txBox="1"/>
          <p:nvPr/>
        </p:nvSpPr>
        <p:spPr>
          <a:xfrm>
            <a:off x="1097699" y="470162"/>
            <a:ext cx="1932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전처리 </a:t>
            </a:r>
            <a:r>
              <a:rPr lang="en-US" altLang="ko-KR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- 1</a:t>
            </a:r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D4FCED-EABC-315C-4B27-84537E62B4C4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6D83E78-0B50-3CAC-9B94-02EFA951B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03" y="1199647"/>
            <a:ext cx="9423511" cy="476202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318EE48-F3CC-5CD9-440D-3FF1794EB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23" y="4850640"/>
            <a:ext cx="4152900" cy="10096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DC52BF4-75BD-24ED-840F-D2DB6FEC4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873" y="1939562"/>
            <a:ext cx="5772150" cy="8191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8F6D80-9A06-A57B-765D-F644584580DD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3076313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1D9B9-DAFF-EC17-0C24-A5070E6EA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8FE7F2-1A35-1283-FDCB-9F9B3B53DCAE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006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622B93-6D2A-40E0-0B44-DCC82B091417}"/>
              </a:ext>
            </a:extLst>
          </p:cNvPr>
          <p:cNvSpPr txBox="1"/>
          <p:nvPr/>
        </p:nvSpPr>
        <p:spPr>
          <a:xfrm>
            <a:off x="1097699" y="470162"/>
            <a:ext cx="1932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전처리 </a:t>
            </a:r>
            <a:r>
              <a:rPr lang="en-US" altLang="ko-KR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- 2</a:t>
            </a:r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B6057F-EBF4-2C7C-9378-75D3A2F16CDC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95F6D7-F961-2377-3CCB-F9D0DF5B97F3}"/>
              </a:ext>
            </a:extLst>
          </p:cNvPr>
          <p:cNvSpPr txBox="1"/>
          <p:nvPr/>
        </p:nvSpPr>
        <p:spPr>
          <a:xfrm>
            <a:off x="547803" y="1103075"/>
            <a:ext cx="7655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사용한 모듈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: konlpy.Okt, wordcloud, collections, pandas, re</a:t>
            </a:r>
            <a:endParaRPr lang="ko-KR" altLang="en-US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C1051680-EE82-CA5A-A5E6-45C464C76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510" y="2164080"/>
            <a:ext cx="4619625" cy="2286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F9DE702-8089-CDCA-ECFB-1701A9253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128" y="1744980"/>
            <a:ext cx="5572125" cy="4191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2028A5F-A9BA-1C5E-1CA8-54EF69C5B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228" y="1718855"/>
            <a:ext cx="3677735" cy="38633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DB35924-1163-5061-B557-F7D1DE6A4F0D}"/>
              </a:ext>
            </a:extLst>
          </p:cNvPr>
          <p:cNvSpPr txBox="1"/>
          <p:nvPr/>
        </p:nvSpPr>
        <p:spPr>
          <a:xfrm>
            <a:off x="6474253" y="5597810"/>
            <a:ext cx="4151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Okt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를 통해 </a:t>
            </a:r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글자 이상의 명사만 추출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3DDA86BA-F341-2F1C-4E89-1C564DDC88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9510" y="4450080"/>
            <a:ext cx="4619625" cy="17178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6E31A5F-FD9D-6CC0-8B46-1772796B8C1C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16720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183E3-7C1C-F0D1-1C87-8DE6053B7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47D86C-833D-310D-EA59-1DEDA84E4692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007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D79C8-697C-8E3B-D8D3-A0F05F139C21}"/>
              </a:ext>
            </a:extLst>
          </p:cNvPr>
          <p:cNvSpPr txBox="1"/>
          <p:nvPr/>
        </p:nvSpPr>
        <p:spPr>
          <a:xfrm>
            <a:off x="1097699" y="470162"/>
            <a:ext cx="1932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전처리 </a:t>
            </a:r>
            <a:r>
              <a:rPr lang="en-US" altLang="ko-KR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- 2</a:t>
            </a:r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D50672-5444-F3ED-539C-1B92FFE9F8DC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6B02DB-6AC9-A217-DC42-1CFE98535511}"/>
              </a:ext>
            </a:extLst>
          </p:cNvPr>
          <p:cNvSpPr txBox="1"/>
          <p:nvPr/>
        </p:nvSpPr>
        <p:spPr>
          <a:xfrm>
            <a:off x="633412" y="1205790"/>
            <a:ext cx="7655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Okt </a:t>
            </a:r>
            <a:r>
              <a:rPr lang="ko-KR" altLang="en-US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사용자 사전 수정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8C017A2-6564-4AD1-64CD-B8973F6B1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680" y="1730208"/>
            <a:ext cx="8759879" cy="4528865"/>
          </a:xfrm>
          <a:prstGeom prst="rect">
            <a:avLst/>
          </a:prstGeom>
        </p:spPr>
      </p:pic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641900B5-0A05-B9B5-B48A-38FE072DC36D}"/>
              </a:ext>
            </a:extLst>
          </p:cNvPr>
          <p:cNvCxnSpPr/>
          <p:nvPr/>
        </p:nvCxnSpPr>
        <p:spPr>
          <a:xfrm>
            <a:off x="1032517" y="3437709"/>
            <a:ext cx="80499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8B02998-71FB-4E80-27F6-EC91C4B58824}"/>
              </a:ext>
            </a:extLst>
          </p:cNvPr>
          <p:cNvSpPr txBox="1"/>
          <p:nvPr/>
        </p:nvSpPr>
        <p:spPr>
          <a:xfrm>
            <a:off x="696593" y="3228945"/>
            <a:ext cx="476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?</a:t>
            </a:r>
            <a:endParaRPr lang="ko-KR" altLang="en-US" sz="2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70A3D8-5FB8-D46B-1A03-D44E6460C910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2996893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564D9-341B-AA77-83AE-B8964F764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464AFA-D456-EF51-BECC-683244A45BCB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008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E8F5A8-47CA-E06E-F9C5-F3987C580470}"/>
              </a:ext>
            </a:extLst>
          </p:cNvPr>
          <p:cNvSpPr txBox="1"/>
          <p:nvPr/>
        </p:nvSpPr>
        <p:spPr>
          <a:xfrm>
            <a:off x="1097699" y="470162"/>
            <a:ext cx="1932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전처리 </a:t>
            </a:r>
            <a:r>
              <a:rPr lang="en-US" altLang="ko-KR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- 2</a:t>
            </a:r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80BE02-6BD2-E091-E0BD-6699320781D1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B9C9F1F-BAB4-33B1-7104-A88F7A9E3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615" y="1211217"/>
            <a:ext cx="7346769" cy="48978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D0EFEC-5161-9B35-88D4-906C0559D6B0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1341255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ADDC2-0C32-1C94-2D85-989CCEAD5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BD2311-2E9E-DAFE-7FBD-0632465B652A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009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7701C0-8321-198F-98F5-E9212E089E04}"/>
              </a:ext>
            </a:extLst>
          </p:cNvPr>
          <p:cNvSpPr txBox="1"/>
          <p:nvPr/>
        </p:nvSpPr>
        <p:spPr>
          <a:xfrm>
            <a:off x="1097699" y="470162"/>
            <a:ext cx="2568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데이터 분석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8BBE3-5427-D11F-2119-BDFBCE6A5EE4}"/>
              </a:ext>
            </a:extLst>
          </p:cNvPr>
          <p:cNvSpPr txBox="1"/>
          <p:nvPr/>
        </p:nvSpPr>
        <p:spPr>
          <a:xfrm>
            <a:off x="547803" y="470162"/>
            <a:ext cx="476005" cy="307777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4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62632BB-8364-AA64-3379-756F96F31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03" y="1111840"/>
            <a:ext cx="3105150" cy="1743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C0B777-3AEF-1450-5094-D7C5312EB20E}"/>
              </a:ext>
            </a:extLst>
          </p:cNvPr>
          <p:cNvSpPr txBox="1"/>
          <p:nvPr/>
        </p:nvSpPr>
        <p:spPr>
          <a:xfrm>
            <a:off x="452008" y="3039291"/>
            <a:ext cx="4093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목표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명사를 공부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/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취미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/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불용어로 분류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study: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공부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(0)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hobby: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취미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(1)</a:t>
            </a: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stopwords: 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불용어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(2)</a:t>
            </a:r>
          </a:p>
          <a:p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  <a:p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200</a:t>
            </a:r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개의 데이터 직접 라벨링하여 학습</a:t>
            </a:r>
            <a:r>
              <a:rPr lang="en-US" altLang="ko-KR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,</a:t>
            </a:r>
          </a:p>
          <a:p>
            <a:r>
              <a:rPr lang="ko-KR" altLang="en-US" dirty="0">
                <a:latin typeface="Noto Sans KR Light" panose="020B0200000000000000" pitchFamily="50" charset="-127"/>
                <a:ea typeface="Noto Sans KR Light" panose="020B0200000000000000" pitchFamily="50" charset="-127"/>
              </a:rPr>
              <a:t>이후 데이터 모델 활용 분석</a:t>
            </a:r>
            <a:endParaRPr lang="en-US" altLang="ko-KR" dirty="0">
              <a:latin typeface="Noto Sans KR Light" panose="020B0200000000000000" pitchFamily="50" charset="-127"/>
              <a:ea typeface="Noto Sans KR Light" panose="020B0200000000000000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A04079F-9DD5-C786-29BF-99D594740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379" y="1111840"/>
            <a:ext cx="7153275" cy="4953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BF9D9F-B5DE-D863-A66A-22DA5BB35C40}"/>
              </a:ext>
            </a:extLst>
          </p:cNvPr>
          <p:cNvSpPr txBox="1"/>
          <p:nvPr/>
        </p:nvSpPr>
        <p:spPr>
          <a:xfrm>
            <a:off x="252548" y="6383382"/>
            <a:ext cx="1299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딥러닝기초</a:t>
            </a:r>
          </a:p>
        </p:txBody>
      </p:sp>
    </p:spTree>
    <p:extLst>
      <p:ext uri="{BB962C8B-B14F-4D97-AF65-F5344CB8AC3E}">
        <p14:creationId xmlns:p14="http://schemas.microsoft.com/office/powerpoint/2010/main" val="2375924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640</Words>
  <Application>Microsoft Office PowerPoint</Application>
  <PresentationFormat>와이드스크린</PresentationFormat>
  <Paragraphs>160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4" baseType="lpstr">
      <vt:lpstr>Noto Sans KR Light</vt:lpstr>
      <vt:lpstr>Noto Sans KR Medium</vt:lpstr>
      <vt:lpstr>Arial</vt:lpstr>
      <vt:lpstr>맑은 고딕</vt:lpstr>
      <vt:lpstr>Noto Sans KR</vt:lpstr>
      <vt:lpstr>Noto Sans KR Black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 희수</dc:creator>
  <cp:lastModifiedBy>유용균</cp:lastModifiedBy>
  <cp:revision>14</cp:revision>
  <dcterms:created xsi:type="dcterms:W3CDTF">2023-03-27T12:56:42Z</dcterms:created>
  <dcterms:modified xsi:type="dcterms:W3CDTF">2025-07-30T17:55:35Z</dcterms:modified>
</cp:coreProperties>
</file>