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3" r:id="rId3"/>
    <p:sldId id="265" r:id="rId4"/>
    <p:sldId id="266" r:id="rId5"/>
    <p:sldId id="257" r:id="rId6"/>
    <p:sldId id="264" r:id="rId7"/>
    <p:sldId id="267" r:id="rId8"/>
    <p:sldId id="268" r:id="rId9"/>
    <p:sldId id="270" r:id="rId10"/>
    <p:sldId id="269" r:id="rId11"/>
    <p:sldId id="260" r:id="rId12"/>
    <p:sldId id="262" r:id="rId13"/>
    <p:sldId id="271" r:id="rId14"/>
  </p:sldIdLst>
  <p:sldSz cx="12192000" cy="6858000"/>
  <p:notesSz cx="6858000" cy="9144000"/>
  <p:embeddedFontLst>
    <p:embeddedFont>
      <p:font typeface="나눔고딕" panose="020D0604000000000000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262E76-D29C-4D84-ADCE-6CCBE954ECD3}" v="2" dt="2023-10-04T17:13:49.092"/>
    <p1510:client id="{58EDF209-B6F7-482E-9C0D-039377925079}" v="22" dt="2023-10-04T08:01:09.293"/>
    <p1510:client id="{ED7FBF32-8E98-4192-8D90-B56AF55588E5}" v="498" dt="2023-10-04T16:27:40.9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유용균" userId="6ef78b5d-d315-4897-b7c0-42d011b0c024" providerId="ADAL" clId="{11262E76-D29C-4D84-ADCE-6CCBE954ECD3}"/>
    <pc:docChg chg="custSel modSld">
      <pc:chgData name="유용균" userId="6ef78b5d-d315-4897-b7c0-42d011b0c024" providerId="ADAL" clId="{11262E76-D29C-4D84-ADCE-6CCBE954ECD3}" dt="2023-10-04T17:50:43.682" v="1301" actId="20577"/>
      <pc:docMkLst>
        <pc:docMk/>
      </pc:docMkLst>
      <pc:sldChg chg="modSp mod">
        <pc:chgData name="유용균" userId="6ef78b5d-d315-4897-b7c0-42d011b0c024" providerId="ADAL" clId="{11262E76-D29C-4D84-ADCE-6CCBE954ECD3}" dt="2023-10-04T17:14:03.449" v="11" actId="20577"/>
        <pc:sldMkLst>
          <pc:docMk/>
          <pc:sldMk cId="2020219463" sldId="267"/>
        </pc:sldMkLst>
        <pc:spChg chg="mod">
          <ac:chgData name="유용균" userId="6ef78b5d-d315-4897-b7c0-42d011b0c024" providerId="ADAL" clId="{11262E76-D29C-4D84-ADCE-6CCBE954ECD3}" dt="2023-10-04T17:14:03.449" v="11" actId="20577"/>
          <ac:spMkLst>
            <pc:docMk/>
            <pc:sldMk cId="2020219463" sldId="267"/>
            <ac:spMk id="7" creationId="{5F070A90-0A6B-0A09-70B1-EFDA3D342102}"/>
          </ac:spMkLst>
        </pc:spChg>
      </pc:sldChg>
      <pc:sldChg chg="modSp mod">
        <pc:chgData name="유용균" userId="6ef78b5d-d315-4897-b7c0-42d011b0c024" providerId="ADAL" clId="{11262E76-D29C-4D84-ADCE-6CCBE954ECD3}" dt="2023-10-04T17:19:14.284" v="29" actId="20577"/>
        <pc:sldMkLst>
          <pc:docMk/>
          <pc:sldMk cId="2792055342" sldId="268"/>
        </pc:sldMkLst>
        <pc:spChg chg="mod">
          <ac:chgData name="유용균" userId="6ef78b5d-d315-4897-b7c0-42d011b0c024" providerId="ADAL" clId="{11262E76-D29C-4D84-ADCE-6CCBE954ECD3}" dt="2023-10-04T17:19:14.284" v="29" actId="20577"/>
          <ac:spMkLst>
            <pc:docMk/>
            <pc:sldMk cId="2792055342" sldId="268"/>
            <ac:spMk id="9" creationId="{407C6043-E55D-FFCD-3EF9-00E9499403D5}"/>
          </ac:spMkLst>
        </pc:spChg>
      </pc:sldChg>
      <pc:sldChg chg="modSp mod">
        <pc:chgData name="유용균" userId="6ef78b5d-d315-4897-b7c0-42d011b0c024" providerId="ADAL" clId="{11262E76-D29C-4D84-ADCE-6CCBE954ECD3}" dt="2023-10-04T17:25:41.440" v="82" actId="1076"/>
        <pc:sldMkLst>
          <pc:docMk/>
          <pc:sldMk cId="4271765279" sldId="269"/>
        </pc:sldMkLst>
        <pc:spChg chg="mod">
          <ac:chgData name="유용균" userId="6ef78b5d-d315-4897-b7c0-42d011b0c024" providerId="ADAL" clId="{11262E76-D29C-4D84-ADCE-6CCBE954ECD3}" dt="2023-10-04T17:25:41.440" v="82" actId="1076"/>
          <ac:spMkLst>
            <pc:docMk/>
            <pc:sldMk cId="4271765279" sldId="269"/>
            <ac:spMk id="9" creationId="{407C6043-E55D-FFCD-3EF9-00E9499403D5}"/>
          </ac:spMkLst>
        </pc:spChg>
      </pc:sldChg>
      <pc:sldChg chg="modSp mod">
        <pc:chgData name="유용균" userId="6ef78b5d-d315-4897-b7c0-42d011b0c024" providerId="ADAL" clId="{11262E76-D29C-4D84-ADCE-6CCBE954ECD3}" dt="2023-10-04T17:23:08.925" v="74" actId="20577"/>
        <pc:sldMkLst>
          <pc:docMk/>
          <pc:sldMk cId="1137619027" sldId="270"/>
        </pc:sldMkLst>
        <pc:spChg chg="mod">
          <ac:chgData name="유용균" userId="6ef78b5d-d315-4897-b7c0-42d011b0c024" providerId="ADAL" clId="{11262E76-D29C-4D84-ADCE-6CCBE954ECD3}" dt="2023-10-04T17:23:08.925" v="74" actId="20577"/>
          <ac:spMkLst>
            <pc:docMk/>
            <pc:sldMk cId="1137619027" sldId="270"/>
            <ac:spMk id="9" creationId="{407C6043-E55D-FFCD-3EF9-00E9499403D5}"/>
          </ac:spMkLst>
        </pc:spChg>
      </pc:sldChg>
      <pc:sldChg chg="modSp mod">
        <pc:chgData name="유용균" userId="6ef78b5d-d315-4897-b7c0-42d011b0c024" providerId="ADAL" clId="{11262E76-D29C-4D84-ADCE-6CCBE954ECD3}" dt="2023-10-04T17:50:43.682" v="1301" actId="20577"/>
        <pc:sldMkLst>
          <pc:docMk/>
          <pc:sldMk cId="3835521560" sldId="271"/>
        </pc:sldMkLst>
        <pc:spChg chg="mod">
          <ac:chgData name="유용균" userId="6ef78b5d-d315-4897-b7c0-42d011b0c024" providerId="ADAL" clId="{11262E76-D29C-4D84-ADCE-6CCBE954ECD3}" dt="2023-10-04T17:50:43.682" v="1301" actId="20577"/>
          <ac:spMkLst>
            <pc:docMk/>
            <pc:sldMk cId="3835521560" sldId="271"/>
            <ac:spMk id="2076" creationId="{9BF766C1-FB38-23C5-67B9-BE6B076CF48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2847B4-8587-9541-AF65-61A412D74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DCA641F-7144-FE5E-B105-8F2285AC5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46EA60-36FD-1656-55B3-D711581EC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EFE164F-72C8-DA6B-D852-BFDF4CCC5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1A6E88-2784-F510-BCB5-FED61196B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597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3F31AC-BAB4-BA40-3F6C-6AE77B107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329F67B-484A-8D8B-9188-0EBA93026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3015C7-B280-5D10-98FF-1589B3008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4103E4-DAB0-8112-6B06-973D9A35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C9EBCB-B20F-A7F7-4CE8-A42E12C62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10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DE64B07-745C-8C89-C977-062189FCA9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03232F0-D522-264C-F8BA-E68257A1B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FC56B5-28E3-EF88-A93C-2FB0FE1B3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4DBDC76-B5F5-6BAF-387A-883D8DE59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78FA085-AAF2-1A33-2B82-6E86874DE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217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15E93B-CE63-D049-4AA9-16BC5DD0C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1033EB-C787-8CCC-BDF6-A04C2179B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DFE67C-A694-0868-FA3F-0889E37A0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0EF44C2-CE0B-8F60-9D26-43800BEBC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E8DD55-5D32-46F2-C7C0-EDF29E56C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44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5EA206-F6A4-FFD8-B351-AA491ADDB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25A70B5-3701-4EA9-CE5A-268048E5F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2CE9EF5-D0CE-CDF8-808C-0A438591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B4500F2-74CC-D56B-F8A8-1CA49FAC7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4D8E6EB-15F5-B1AE-53DF-D9EB395B3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5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2A02CB-7CF5-9D5B-9C11-9FE21A802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DFBC077-98A4-544F-E7B8-287D9EA395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680AF85-AE87-C017-18F9-9DCEED671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1061BA-3F02-0499-9CF5-A3B7F3621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9D00672-8AA2-5BA9-4B50-0CBE396B3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D53CEC8-61F8-5BEB-16BB-0A6911C82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5702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248578-034F-7FEB-8C99-3A61CCC24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17879B-EBD7-ECD1-6C0C-2BFD418CF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25AE047-6E47-E7D9-AF70-9DB1AC327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EBD455E-FB8E-5088-EDC6-B3C338444F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FD9D258-D124-ED77-8871-A93144DD0D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D7554F2-47AF-A6E6-F765-5A7CFD683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BD602ED-31E3-9B2B-133A-703FC0B39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5183193-5D05-FBE8-1AE5-88D0BAAF2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60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32D992-4380-3810-A36F-8A66EF68D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155F248-BF04-CFCA-2CE1-7F6D77D87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8797F57-1F6F-3137-70D6-57D8D2B23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4803C46-E7F5-C0BF-1F80-FF850B7BC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4202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42E87B9-DA69-255B-8C95-C697C7CFA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0E636C0-0E23-E3B9-CEB7-E916F8F6E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F1244AF-E23E-F7E1-2646-A980CCFC9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2245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A93445-DBE7-39A3-054A-0849AB433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BC30E-232C-DA11-094C-B695FB2BE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5312143-4926-BA46-9962-4198F373CE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6BF4FB6-E68D-B7FD-DED9-536665AA9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F333CBA-62A3-B68B-1A37-00E38D1ED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0291644-92CA-7507-0D48-58EC23BA9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386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C1D73F-DA33-DF27-96C0-D0FDBF1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39B216-EA0A-41BF-E3C5-530DA80191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65D7FBE-60C2-4CD1-8887-DB22195BF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6E6F68E-F28E-5B6C-199B-BF9AAB865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24A70-F659-4216-99FD-19D43D9AFCEB}" type="datetimeFigureOut">
              <a:rPr lang="ko-KR" altLang="en-US" smtClean="0"/>
              <a:t>2023-10-05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B4BAD5F-D548-5DD6-FF46-750DB734B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6811660-0822-BF89-35DC-57A63E5D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2D1E7-5C20-460C-9785-3E6BEDA0ED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6207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9681279-AB9D-E72C-B832-3E8ED2425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832134B-8A5B-7BD9-42D2-23207F6ED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7A9C0F1-6371-81E6-5A64-C69633BA79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1B224A70-F659-4216-99FD-19D43D9AFCEB}" type="datetimeFigureOut">
              <a:rPr lang="ko-KR" altLang="en-US" smtClean="0"/>
              <a:pPr/>
              <a:t>2023-10-05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E608AC4-9B24-8D00-89D3-821A358C2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DC8BE5C-B7C9-862C-3AFA-76B07EC9C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7DD2D1E7-5C20-460C-9785-3E6BEDA0ED37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215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27717C-5466-6029-48FF-E9CE24BCA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680" y="1879598"/>
            <a:ext cx="9692640" cy="1115106"/>
          </a:xfrm>
        </p:spPr>
        <p:txBody>
          <a:bodyPr>
            <a:normAutofit fontScale="90000"/>
          </a:bodyPr>
          <a:lstStyle/>
          <a:p>
            <a:r>
              <a:rPr lang="ko-KR" altLang="en-US" sz="8000" dirty="0"/>
              <a:t>인공지능 바텐더 </a:t>
            </a:r>
            <a:r>
              <a:rPr lang="ko-KR" altLang="en-US" sz="8000" dirty="0" err="1"/>
              <a:t>에이바</a:t>
            </a:r>
            <a:endParaRPr lang="ko-KR" altLang="en-US" sz="80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67A1D26-50DF-C1FE-9A81-860840CD5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9954" y="3429000"/>
            <a:ext cx="6392092" cy="2109651"/>
          </a:xfrm>
        </p:spPr>
        <p:txBody>
          <a:bodyPr>
            <a:normAutofit/>
          </a:bodyPr>
          <a:lstStyle/>
          <a:p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팀 </a:t>
            </a:r>
            <a:r>
              <a:rPr lang="ko-KR" altLang="en-US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술이술술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/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지도교수 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노승문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 교수님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en-US" altLang="ko-KR" sz="7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l"/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전기전자공학부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			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손주영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팀장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algn="l"/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디자인경영융합학부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			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유용균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l"/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기계</a:t>
            </a:r>
            <a:r>
              <a:rPr lang="en-US" altLang="ko-KR" b="0" i="0" dirty="0">
                <a:solidFill>
                  <a:srgbClr val="333333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시스템디자인공학과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		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이건희</a:t>
            </a:r>
          </a:p>
        </p:txBody>
      </p:sp>
    </p:spTree>
    <p:extLst>
      <p:ext uri="{BB962C8B-B14F-4D97-AF65-F5344CB8AC3E}">
        <p14:creationId xmlns:p14="http://schemas.microsoft.com/office/powerpoint/2010/main" val="1302728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407C6043-E55D-FFCD-3EF9-00E9499403D5}"/>
              </a:ext>
            </a:extLst>
          </p:cNvPr>
          <p:cNvSpPr>
            <a:spLocks noGrp="1"/>
          </p:cNvSpPr>
          <p:nvPr/>
        </p:nvSpPr>
        <p:spPr>
          <a:xfrm>
            <a:off x="261199" y="2968106"/>
            <a:ext cx="5669737" cy="1296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800" dirty="0"/>
              <a:t>펌프 피드백 제어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</a:t>
            </a:r>
            <a:r>
              <a:rPr lang="ko-KR" altLang="en-US" sz="1800" dirty="0"/>
              <a:t>펌프모터의 작동이 일관적</a:t>
            </a:r>
            <a:r>
              <a:rPr lang="en-US" altLang="ko-KR" sz="1800" dirty="0"/>
              <a:t>(LTI </a:t>
            </a:r>
            <a:r>
              <a:rPr lang="ko-KR" altLang="en-US" sz="1800" dirty="0"/>
              <a:t>시스템</a:t>
            </a:r>
            <a:r>
              <a:rPr lang="en-US" altLang="ko-KR" sz="1800" dirty="0"/>
              <a:t>)</a:t>
            </a:r>
            <a:r>
              <a:rPr lang="ko-KR" altLang="en-US" sz="1800" dirty="0"/>
              <a:t>이지 않기 때문에</a:t>
            </a:r>
            <a:r>
              <a:rPr lang="en-US" altLang="ko-KR" sz="1800" dirty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ko-KR" altLang="en-US" sz="1800" dirty="0"/>
              <a:t> 비례제어 방식을 수정하여 제어하였습니다</a:t>
            </a:r>
            <a:r>
              <a:rPr lang="en-US" altLang="ko-KR" sz="1800" dirty="0"/>
              <a:t>.</a:t>
            </a:r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555FF888-0BD8-A4F3-8467-097589682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소프트웨어 </a:t>
            </a:r>
            <a:r>
              <a:rPr lang="en-US" altLang="ko-KR" dirty="0"/>
              <a:t>: </a:t>
            </a:r>
            <a:r>
              <a:rPr lang="ko-KR" altLang="en-US" dirty="0"/>
              <a:t>피드백 제어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17A7D2A-C93E-7B14-BF44-A79BD56D2910}"/>
              </a:ext>
            </a:extLst>
          </p:cNvPr>
          <p:cNvSpPr/>
          <p:nvPr/>
        </p:nvSpPr>
        <p:spPr>
          <a:xfrm>
            <a:off x="7025912" y="2968107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제어기</a:t>
            </a:r>
            <a:endParaRPr lang="en-US" altLang="ko-KR" dirty="0"/>
          </a:p>
          <a:p>
            <a:pPr algn="ctr"/>
            <a:r>
              <a:rPr lang="en-US" altLang="ko-KR" dirty="0"/>
              <a:t>(</a:t>
            </a:r>
            <a:r>
              <a:rPr lang="ko-KR" altLang="en-US" dirty="0" err="1"/>
              <a:t>아두이노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AD48348-F368-775C-F59F-79397680E249}"/>
              </a:ext>
            </a:extLst>
          </p:cNvPr>
          <p:cNvSpPr/>
          <p:nvPr/>
        </p:nvSpPr>
        <p:spPr>
          <a:xfrm>
            <a:off x="8620469" y="4469409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펌프 모터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B158A338-8207-5A1E-D5D4-8D115A20E342}"/>
              </a:ext>
            </a:extLst>
          </p:cNvPr>
          <p:cNvSpPr txBox="1"/>
          <p:nvPr/>
        </p:nvSpPr>
        <p:spPr>
          <a:xfrm>
            <a:off x="7525497" y="4648958"/>
            <a:ext cx="617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제어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DA615B6-0338-A2F9-66A7-8C93BE02C670}"/>
              </a:ext>
            </a:extLst>
          </p:cNvPr>
          <p:cNvSpPr/>
          <p:nvPr/>
        </p:nvSpPr>
        <p:spPr>
          <a:xfrm>
            <a:off x="10215030" y="2960926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재료 및 컵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CD27D351-1AC7-C566-058A-65F889FEC5D0}"/>
              </a:ext>
            </a:extLst>
          </p:cNvPr>
          <p:cNvSpPr txBox="1"/>
          <p:nvPr/>
        </p:nvSpPr>
        <p:spPr>
          <a:xfrm>
            <a:off x="10435730" y="4583192"/>
            <a:ext cx="1020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칵테일 </a:t>
            </a:r>
            <a:r>
              <a:rPr lang="ko-KR" altLang="en-US" dirty="0" err="1"/>
              <a:t>조주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F6D246A-561C-2F72-D6D6-DF50751D6A79}"/>
              </a:ext>
            </a:extLst>
          </p:cNvPr>
          <p:cNvSpPr/>
          <p:nvPr/>
        </p:nvSpPr>
        <p:spPr>
          <a:xfrm>
            <a:off x="8620469" y="1428440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/>
              <a:t>센서</a:t>
            </a:r>
            <a:endParaRPr lang="ko-KR" altLang="en-US" dirty="0"/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7C0AB2A6-8281-DADE-2CB0-DE8CBB3797CB}"/>
              </a:ext>
            </a:extLst>
          </p:cNvPr>
          <p:cNvSpPr txBox="1"/>
          <p:nvPr/>
        </p:nvSpPr>
        <p:spPr>
          <a:xfrm>
            <a:off x="7429585" y="2096258"/>
            <a:ext cx="99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/>
              <a:t>피드백</a:t>
            </a:r>
            <a:endParaRPr lang="ko-KR" altLang="en-US" dirty="0"/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B099C94F-4BB6-8B11-37DD-ACAAB7E0AFAE}"/>
              </a:ext>
            </a:extLst>
          </p:cNvPr>
          <p:cNvSpPr txBox="1"/>
          <p:nvPr/>
        </p:nvSpPr>
        <p:spPr>
          <a:xfrm>
            <a:off x="10435657" y="2096258"/>
            <a:ext cx="643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/>
              <a:t>측정</a:t>
            </a:r>
            <a:endParaRPr lang="ko-KR" altLang="en-US" dirty="0"/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7D21A5BB-1C22-2913-D5F5-B09488F5A96C}"/>
              </a:ext>
            </a:extLst>
          </p:cNvPr>
          <p:cNvCxnSpPr>
            <a:cxnSpLocks/>
            <a:endCxn id="21" idx="3"/>
          </p:cNvCxnSpPr>
          <p:nvPr/>
        </p:nvCxnSpPr>
        <p:spPr>
          <a:xfrm flipH="1" flipV="1">
            <a:off x="10082264" y="2076918"/>
            <a:ext cx="863664" cy="884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B2F303DF-193F-A679-6848-E1A7BBF0DFF2}"/>
              </a:ext>
            </a:extLst>
          </p:cNvPr>
          <p:cNvCxnSpPr>
            <a:cxnSpLocks/>
            <a:stCxn id="5" idx="3"/>
            <a:endCxn id="7" idx="2"/>
          </p:cNvCxnSpPr>
          <p:nvPr/>
        </p:nvCxnSpPr>
        <p:spPr>
          <a:xfrm flipV="1">
            <a:off x="10082264" y="4257881"/>
            <a:ext cx="863664" cy="860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43924FCD-2F85-BBFB-9F40-953BBCD9F39B}"/>
              </a:ext>
            </a:extLst>
          </p:cNvPr>
          <p:cNvCxnSpPr>
            <a:cxnSpLocks/>
            <a:stCxn id="21" idx="1"/>
            <a:endCxn id="4" idx="0"/>
          </p:cNvCxnSpPr>
          <p:nvPr/>
        </p:nvCxnSpPr>
        <p:spPr>
          <a:xfrm flipH="1">
            <a:off x="7756810" y="2076918"/>
            <a:ext cx="863659" cy="891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A7D77DE8-201E-182C-49DF-7453CE804185}"/>
              </a:ext>
            </a:extLst>
          </p:cNvPr>
          <p:cNvCxnSpPr>
            <a:cxnSpLocks/>
            <a:stCxn id="4" idx="2"/>
            <a:endCxn id="5" idx="1"/>
          </p:cNvCxnSpPr>
          <p:nvPr/>
        </p:nvCxnSpPr>
        <p:spPr>
          <a:xfrm>
            <a:off x="7756810" y="4265062"/>
            <a:ext cx="863659" cy="852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176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AED4C013-2055-91DF-20F5-B62906E287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40" r="9522"/>
          <a:stretch/>
        </p:blipFill>
        <p:spPr>
          <a:xfrm>
            <a:off x="4740556" y="1776549"/>
            <a:ext cx="2621280" cy="4791783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BF7C664-100D-34B5-037A-BB102ACD3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예선과의 개선점 </a:t>
            </a:r>
            <a:r>
              <a:rPr lang="en-US" altLang="ko-KR" dirty="0"/>
              <a:t>: </a:t>
            </a:r>
            <a:r>
              <a:rPr lang="ko-KR" altLang="en-US" dirty="0"/>
              <a:t>하드웨어</a:t>
            </a:r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56EBA0C2-8D55-10C0-0E38-863ECB0B3918}"/>
              </a:ext>
            </a:extLst>
          </p:cNvPr>
          <p:cNvCxnSpPr>
            <a:cxnSpLocks/>
          </p:cNvCxnSpPr>
          <p:nvPr/>
        </p:nvCxnSpPr>
        <p:spPr>
          <a:xfrm>
            <a:off x="3631360" y="4077680"/>
            <a:ext cx="656465" cy="0"/>
          </a:xfrm>
          <a:prstGeom prst="straightConnector1">
            <a:avLst/>
          </a:prstGeom>
          <a:ln w="57150">
            <a:solidFill>
              <a:srgbClr val="FF43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9456313-9EF0-C73E-5D4D-6BBE08DBC720}"/>
              </a:ext>
            </a:extLst>
          </p:cNvPr>
          <p:cNvSpPr txBox="1"/>
          <p:nvPr/>
        </p:nvSpPr>
        <p:spPr>
          <a:xfrm>
            <a:off x="7814567" y="1918809"/>
            <a:ext cx="326795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외장부</a:t>
            </a:r>
            <a:r>
              <a:rPr lang="ko-KR" altLang="en-US" dirty="0"/>
              <a:t> 및 음용 신뢰도 개선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외관 심미적 완성도 향상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- 3D</a:t>
            </a:r>
            <a:r>
              <a:rPr lang="ko-KR" altLang="en-US" dirty="0"/>
              <a:t>프린트로 제작한 부품이</a:t>
            </a:r>
            <a:endParaRPr lang="en-US" altLang="ko-KR" dirty="0"/>
          </a:p>
          <a:p>
            <a:r>
              <a:rPr lang="en-US" altLang="ko-KR" dirty="0"/>
              <a:t>  </a:t>
            </a:r>
            <a:r>
              <a:rPr lang="ko-KR" altLang="en-US" dirty="0"/>
              <a:t>유발할 수 있는 식품 안전에</a:t>
            </a:r>
            <a:endParaRPr lang="en-US" altLang="ko-KR" dirty="0"/>
          </a:p>
          <a:p>
            <a:r>
              <a:rPr lang="en-US" altLang="ko-KR" dirty="0"/>
              <a:t>  </a:t>
            </a:r>
            <a:r>
              <a:rPr lang="ko-KR" altLang="en-US" dirty="0"/>
              <a:t>대한</a:t>
            </a:r>
            <a:r>
              <a:rPr lang="en-US" altLang="ko-KR" dirty="0"/>
              <a:t> </a:t>
            </a:r>
            <a:r>
              <a:rPr lang="ko-KR" altLang="en-US" dirty="0"/>
              <a:t>불안 요소 방지를</a:t>
            </a:r>
            <a:endParaRPr lang="en-US" altLang="ko-KR" dirty="0"/>
          </a:p>
          <a:p>
            <a:r>
              <a:rPr lang="en-US" altLang="ko-KR" dirty="0"/>
              <a:t>  </a:t>
            </a:r>
            <a:r>
              <a:rPr lang="ko-KR" altLang="en-US" dirty="0"/>
              <a:t>위해 실리콘으로 마감 처리</a:t>
            </a:r>
            <a:endParaRPr lang="en-US" altLang="ko-KR" dirty="0"/>
          </a:p>
          <a:p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접근성 강화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인공지능 바텐더 </a:t>
            </a:r>
            <a:r>
              <a:rPr lang="ko-KR" altLang="en-US" dirty="0" err="1"/>
              <a:t>에이바</a:t>
            </a:r>
            <a:endParaRPr lang="en-US" altLang="ko-KR" dirty="0"/>
          </a:p>
          <a:p>
            <a:r>
              <a:rPr lang="ko-KR" altLang="en-US" dirty="0"/>
              <a:t>  이용 안내문구 표기 </a:t>
            </a:r>
            <a:r>
              <a:rPr lang="en-US" altLang="ko-KR" dirty="0"/>
              <a:t>(</a:t>
            </a:r>
            <a:r>
              <a:rPr lang="ko-KR" altLang="en-US" dirty="0"/>
              <a:t>키오스크</a:t>
            </a:r>
            <a:r>
              <a:rPr lang="en-US" altLang="ko-KR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EF27C8-26F3-6E86-C416-E84F21755500}"/>
              </a:ext>
            </a:extLst>
          </p:cNvPr>
          <p:cNvSpPr txBox="1"/>
          <p:nvPr/>
        </p:nvSpPr>
        <p:spPr>
          <a:xfrm>
            <a:off x="1297577" y="1349178"/>
            <a:ext cx="1140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개선 전</a:t>
            </a:r>
            <a:r>
              <a:rPr lang="en-US" altLang="ko-KR" dirty="0"/>
              <a:t>&gt;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3A256D-6D99-D3D5-78C5-D4E28E761D0B}"/>
              </a:ext>
            </a:extLst>
          </p:cNvPr>
          <p:cNvSpPr txBox="1"/>
          <p:nvPr/>
        </p:nvSpPr>
        <p:spPr>
          <a:xfrm>
            <a:off x="5480784" y="1349178"/>
            <a:ext cx="1140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개선 후</a:t>
            </a:r>
            <a:r>
              <a:rPr lang="en-US" altLang="ko-KR" dirty="0"/>
              <a:t>&gt;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F423CC7-FCDE-E7D9-6D5C-1B5215A3BC80}"/>
              </a:ext>
            </a:extLst>
          </p:cNvPr>
          <p:cNvSpPr/>
          <p:nvPr/>
        </p:nvSpPr>
        <p:spPr>
          <a:xfrm>
            <a:off x="7898845" y="5392066"/>
            <a:ext cx="3727097" cy="498458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</a:rPr>
              <a:t>인공지능 바텐더 </a:t>
            </a:r>
            <a:r>
              <a:rPr lang="ko-KR" altLang="en-US" sz="1100" b="1" dirty="0" err="1">
                <a:solidFill>
                  <a:schemeClr val="tx1"/>
                </a:solidFill>
              </a:rPr>
              <a:t>에이바와</a:t>
            </a:r>
            <a:r>
              <a:rPr lang="ko-KR" altLang="en-US" sz="1100" b="1" dirty="0">
                <a:solidFill>
                  <a:schemeClr val="tx1"/>
                </a:solidFill>
              </a:rPr>
              <a:t> 음성 또는 키보드로 대화해보세요</a:t>
            </a:r>
            <a:r>
              <a:rPr lang="en-US" altLang="ko-KR" sz="1100" b="1" dirty="0">
                <a:solidFill>
                  <a:schemeClr val="tx1"/>
                </a:solidFill>
              </a:rPr>
              <a:t>!</a:t>
            </a:r>
            <a:endParaRPr lang="ko-KR" altLang="en-US" sz="1100" b="1" dirty="0">
              <a:solidFill>
                <a:schemeClr val="tx1"/>
              </a:solidFill>
            </a:endParaRPr>
          </a:p>
        </p:txBody>
      </p:sp>
      <p:cxnSp>
        <p:nvCxnSpPr>
          <p:cNvPr id="28" name="연결선: 구부러짐 27">
            <a:extLst>
              <a:ext uri="{FF2B5EF4-FFF2-40B4-BE49-F238E27FC236}">
                <a16:creationId xmlns:a16="http://schemas.microsoft.com/office/drawing/2014/main" id="{2B017005-631F-4829-9D72-E580D1FF993B}"/>
              </a:ext>
            </a:extLst>
          </p:cNvPr>
          <p:cNvCxnSpPr>
            <a:cxnSpLocks/>
          </p:cNvCxnSpPr>
          <p:nvPr/>
        </p:nvCxnSpPr>
        <p:spPr>
          <a:xfrm>
            <a:off x="11016957" y="4852346"/>
            <a:ext cx="319296" cy="463821"/>
          </a:xfrm>
          <a:prstGeom prst="curvedConnector2">
            <a:avLst/>
          </a:prstGeom>
          <a:ln w="28575">
            <a:solidFill>
              <a:srgbClr val="FF43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그림 45">
            <a:extLst>
              <a:ext uri="{FF2B5EF4-FFF2-40B4-BE49-F238E27FC236}">
                <a16:creationId xmlns:a16="http://schemas.microsoft.com/office/drawing/2014/main" id="{BFE8D70F-21C3-B97E-658D-5071805D52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94" r="13532"/>
          <a:stretch/>
        </p:blipFill>
        <p:spPr>
          <a:xfrm>
            <a:off x="557348" y="1776548"/>
            <a:ext cx="2621280" cy="479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40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E4B43B74-261C-D993-4550-DD9DCEC04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예선과의 개선점 </a:t>
            </a:r>
            <a:r>
              <a:rPr lang="en-US" altLang="ko-KR" dirty="0"/>
              <a:t>: </a:t>
            </a:r>
            <a:r>
              <a:rPr lang="ko-KR" altLang="en-US" dirty="0"/>
              <a:t>소프트웨어</a:t>
            </a:r>
          </a:p>
        </p:txBody>
      </p:sp>
      <p:sp>
        <p:nvSpPr>
          <p:cNvPr id="2076" name="TextBox 2075">
            <a:extLst>
              <a:ext uri="{FF2B5EF4-FFF2-40B4-BE49-F238E27FC236}">
                <a16:creationId xmlns:a16="http://schemas.microsoft.com/office/drawing/2014/main" id="{9BF766C1-FB38-23C5-67B9-BE6B076CF488}"/>
              </a:ext>
            </a:extLst>
          </p:cNvPr>
          <p:cNvSpPr txBox="1"/>
          <p:nvPr/>
        </p:nvSpPr>
        <p:spPr>
          <a:xfrm>
            <a:off x="261199" y="4385979"/>
            <a:ext cx="9747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접근성 강화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음성인식</a:t>
            </a:r>
            <a:r>
              <a:rPr lang="en-US" altLang="ko-KR" dirty="0"/>
              <a:t>(STT)</a:t>
            </a:r>
            <a:r>
              <a:rPr lang="ko-KR" altLang="en-US" dirty="0"/>
              <a:t> 및 음성합성</a:t>
            </a:r>
            <a:r>
              <a:rPr lang="en-US" altLang="ko-KR" dirty="0"/>
              <a:t>(TTS) </a:t>
            </a:r>
            <a:r>
              <a:rPr lang="ko-KR" altLang="en-US" dirty="0"/>
              <a:t>기능 추가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자연어 처리 로직 변경으로</a:t>
            </a:r>
            <a:r>
              <a:rPr lang="en-US" altLang="ko-KR" dirty="0"/>
              <a:t>, </a:t>
            </a:r>
            <a:r>
              <a:rPr lang="ko-KR" altLang="en-US" dirty="0"/>
              <a:t>음료 커스터마이징 가능</a:t>
            </a:r>
            <a:endParaRPr lang="en-US" altLang="ko-KR" dirty="0"/>
          </a:p>
          <a:p>
            <a:r>
              <a:rPr lang="en-US" altLang="ko-KR" dirty="0"/>
              <a:t>[</a:t>
            </a:r>
            <a:r>
              <a:rPr lang="ko-KR" altLang="en-US" dirty="0"/>
              <a:t>기존</a:t>
            </a:r>
            <a:r>
              <a:rPr lang="en-US" altLang="ko-KR" dirty="0"/>
              <a:t>] </a:t>
            </a:r>
            <a:r>
              <a:rPr lang="ko-KR" altLang="en-US" dirty="0"/>
              <a:t>메뉴 주문 → </a:t>
            </a:r>
            <a:r>
              <a:rPr lang="ko-KR" altLang="en-US" dirty="0" err="1"/>
              <a:t>챗봇이</a:t>
            </a:r>
            <a:r>
              <a:rPr lang="ko-KR" altLang="en-US" dirty="0"/>
              <a:t> </a:t>
            </a:r>
            <a:r>
              <a:rPr lang="ko-KR" altLang="en-US" dirty="0">
                <a:highlight>
                  <a:srgbClr val="FFFF00"/>
                </a:highlight>
              </a:rPr>
              <a:t>정해진</a:t>
            </a:r>
            <a:r>
              <a:rPr lang="ko-KR" altLang="en-US" dirty="0"/>
              <a:t> 레시피 전달 → 음료 제작</a:t>
            </a:r>
            <a:endParaRPr lang="en-US" altLang="ko-KR" dirty="0"/>
          </a:p>
          <a:p>
            <a:r>
              <a:rPr lang="en-US" altLang="ko-KR" dirty="0"/>
              <a:t>[</a:t>
            </a:r>
            <a:r>
              <a:rPr lang="ko-KR" altLang="en-US" dirty="0"/>
              <a:t>개선</a:t>
            </a:r>
            <a:r>
              <a:rPr lang="en-US" altLang="ko-KR" dirty="0"/>
              <a:t>] </a:t>
            </a:r>
            <a:r>
              <a:rPr lang="ko-KR" altLang="en-US" dirty="0"/>
              <a:t>메뉴 주문 →</a:t>
            </a:r>
            <a:r>
              <a:rPr lang="en-US" altLang="ko-KR" dirty="0"/>
              <a:t> </a:t>
            </a:r>
            <a:r>
              <a:rPr lang="ko-KR" altLang="en-US" dirty="0" err="1"/>
              <a:t>챗봇이</a:t>
            </a:r>
            <a:r>
              <a:rPr lang="ko-KR" altLang="en-US" dirty="0"/>
              <a:t> </a:t>
            </a:r>
            <a:r>
              <a:rPr lang="ko-KR" altLang="en-US" dirty="0">
                <a:highlight>
                  <a:srgbClr val="FFFF00"/>
                </a:highlight>
              </a:rPr>
              <a:t>생성한</a:t>
            </a:r>
            <a:r>
              <a:rPr lang="ko-KR" altLang="en-US" dirty="0"/>
              <a:t> 레시피 전달 → 음료 제작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시나리오 예시문구 표시</a:t>
            </a:r>
            <a:r>
              <a:rPr lang="en-US" altLang="ko-KR" dirty="0"/>
              <a:t> 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7A5889E-54CA-5023-69F1-E0BCCF961BA6}"/>
              </a:ext>
            </a:extLst>
          </p:cNvPr>
          <p:cNvGrpSpPr/>
          <p:nvPr/>
        </p:nvGrpSpPr>
        <p:grpSpPr>
          <a:xfrm>
            <a:off x="385873" y="1161523"/>
            <a:ext cx="11348605" cy="3238535"/>
            <a:chOff x="385873" y="1257319"/>
            <a:chExt cx="11348605" cy="3238535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2B73C9C-31BB-F758-FD3D-C784B13D0CFA}"/>
                </a:ext>
              </a:extLst>
            </p:cNvPr>
            <p:cNvGrpSpPr/>
            <p:nvPr/>
          </p:nvGrpSpPr>
          <p:grpSpPr>
            <a:xfrm>
              <a:off x="6851514" y="1257319"/>
              <a:ext cx="2476500" cy="2590800"/>
              <a:chOff x="548699" y="2523309"/>
              <a:chExt cx="2476500" cy="2590800"/>
            </a:xfrm>
          </p:grpSpPr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3D82024F-6892-0EB7-D9E9-F9C18B43A6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48699" y="2523309"/>
                <a:ext cx="2476500" cy="2590800"/>
              </a:xfrm>
              <a:prstGeom prst="rect">
                <a:avLst/>
              </a:prstGeom>
            </p:spPr>
          </p:pic>
          <p:grpSp>
            <p:nvGrpSpPr>
              <p:cNvPr id="15" name="그룹 14">
                <a:extLst>
                  <a:ext uri="{FF2B5EF4-FFF2-40B4-BE49-F238E27FC236}">
                    <a16:creationId xmlns:a16="http://schemas.microsoft.com/office/drawing/2014/main" id="{26E04509-DE5D-E06A-A41A-F86390C0CD78}"/>
                  </a:ext>
                </a:extLst>
              </p:cNvPr>
              <p:cNvGrpSpPr/>
              <p:nvPr/>
            </p:nvGrpSpPr>
            <p:grpSpPr>
              <a:xfrm rot="1335520">
                <a:off x="1671471" y="2831264"/>
                <a:ext cx="824388" cy="809897"/>
                <a:chOff x="3664518" y="2743365"/>
                <a:chExt cx="824388" cy="809897"/>
              </a:xfrm>
            </p:grpSpPr>
            <p:sp>
              <p:nvSpPr>
                <p:cNvPr id="9" name="팔각형 8">
                  <a:extLst>
                    <a:ext uri="{FF2B5EF4-FFF2-40B4-BE49-F238E27FC236}">
                      <a16:creationId xmlns:a16="http://schemas.microsoft.com/office/drawing/2014/main" id="{8B2CB076-2FF8-2791-0437-EF904568DCA0}"/>
                    </a:ext>
                  </a:extLst>
                </p:cNvPr>
                <p:cNvSpPr/>
                <p:nvPr/>
              </p:nvSpPr>
              <p:spPr>
                <a:xfrm>
                  <a:off x="3673225" y="2743365"/>
                  <a:ext cx="809897" cy="809897"/>
                </a:xfrm>
                <a:prstGeom prst="octagon">
                  <a:avLst/>
                </a:prstGeom>
                <a:solidFill>
                  <a:schemeClr val="bg1"/>
                </a:solidFill>
                <a:ln w="28575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EF81867-5B47-FF0E-0C98-F894C3E339A4}"/>
                    </a:ext>
                  </a:extLst>
                </p:cNvPr>
                <p:cNvSpPr txBox="1"/>
                <p:nvPr/>
              </p:nvSpPr>
              <p:spPr>
                <a:xfrm>
                  <a:off x="3664518" y="2956755"/>
                  <a:ext cx="824388" cy="36163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1750" dirty="0" err="1"/>
                    <a:t>에이바</a:t>
                  </a:r>
                  <a:endParaRPr lang="ko-KR" altLang="en-US" sz="1750" dirty="0"/>
                </a:p>
              </p:txBody>
            </p:sp>
          </p:grpSp>
        </p:grpSp>
        <p:pic>
          <p:nvPicPr>
            <p:cNvPr id="2050" name="Picture 2" descr="青汁を飲む人のイラスト（男性）">
              <a:extLst>
                <a:ext uri="{FF2B5EF4-FFF2-40B4-BE49-F238E27FC236}">
                  <a16:creationId xmlns:a16="http://schemas.microsoft.com/office/drawing/2014/main" id="{C0EB36EF-6F5D-B7B6-F852-30A476525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5084" y="1737991"/>
              <a:ext cx="1539394" cy="19122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レストランのメニューのイラスト">
              <a:extLst>
                <a:ext uri="{FF2B5EF4-FFF2-40B4-BE49-F238E27FC236}">
                  <a16:creationId xmlns:a16="http://schemas.microsoft.com/office/drawing/2014/main" id="{1169820B-7CD2-909E-E67B-259C625110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66328">
              <a:off x="1159395" y="1751982"/>
              <a:ext cx="1552341" cy="1660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67" name="그룹 2066">
              <a:extLst>
                <a:ext uri="{FF2B5EF4-FFF2-40B4-BE49-F238E27FC236}">
                  <a16:creationId xmlns:a16="http://schemas.microsoft.com/office/drawing/2014/main" id="{0157EAEE-5B9F-0A68-2921-287DBB6A5423}"/>
                </a:ext>
              </a:extLst>
            </p:cNvPr>
            <p:cNvGrpSpPr/>
            <p:nvPr/>
          </p:nvGrpSpPr>
          <p:grpSpPr>
            <a:xfrm>
              <a:off x="3513823" y="2266229"/>
              <a:ext cx="2462640" cy="2229625"/>
              <a:chOff x="3191356" y="2084231"/>
              <a:chExt cx="2462640" cy="2229625"/>
            </a:xfrm>
          </p:grpSpPr>
          <p:grpSp>
            <p:nvGrpSpPr>
              <p:cNvPr id="33" name="그룹 32">
                <a:extLst>
                  <a:ext uri="{FF2B5EF4-FFF2-40B4-BE49-F238E27FC236}">
                    <a16:creationId xmlns:a16="http://schemas.microsoft.com/office/drawing/2014/main" id="{23A10869-15A8-1763-EB8B-98F307D2C36F}"/>
                  </a:ext>
                </a:extLst>
              </p:cNvPr>
              <p:cNvGrpSpPr/>
              <p:nvPr/>
            </p:nvGrpSpPr>
            <p:grpSpPr>
              <a:xfrm>
                <a:off x="3191356" y="2907238"/>
                <a:ext cx="2462640" cy="1406618"/>
                <a:chOff x="1165683" y="2940606"/>
                <a:chExt cx="2462640" cy="1406618"/>
              </a:xfrm>
            </p:grpSpPr>
            <p:pic>
              <p:nvPicPr>
                <p:cNvPr id="2052" name="Picture 4" descr="レシピのイラスト">
                  <a:extLst>
                    <a:ext uri="{FF2B5EF4-FFF2-40B4-BE49-F238E27FC236}">
                      <a16:creationId xmlns:a16="http://schemas.microsoft.com/office/drawing/2014/main" id="{A5CCDC84-94FE-8EC2-3E4D-EED9EC77157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65683" y="2958207"/>
                  <a:ext cx="1270951" cy="138901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24" name="그룹 23">
                  <a:extLst>
                    <a:ext uri="{FF2B5EF4-FFF2-40B4-BE49-F238E27FC236}">
                      <a16:creationId xmlns:a16="http://schemas.microsoft.com/office/drawing/2014/main" id="{06050B4F-3312-CE0D-45E8-F102F774EE0A}"/>
                    </a:ext>
                  </a:extLst>
                </p:cNvPr>
                <p:cNvGrpSpPr/>
                <p:nvPr/>
              </p:nvGrpSpPr>
              <p:grpSpPr>
                <a:xfrm>
                  <a:off x="2385790" y="2940606"/>
                  <a:ext cx="959687" cy="704086"/>
                  <a:chOff x="2023066" y="3227305"/>
                  <a:chExt cx="1354827" cy="817235"/>
                </a:xfrm>
              </p:grpSpPr>
              <p:pic>
                <p:nvPicPr>
                  <p:cNvPr id="2056" name="Picture 8" descr="缶コーラのイラスト">
                    <a:extLst>
                      <a:ext uri="{FF2B5EF4-FFF2-40B4-BE49-F238E27FC236}">
                        <a16:creationId xmlns:a16="http://schemas.microsoft.com/office/drawing/2014/main" id="{C230F0B1-0C3D-2236-F7ED-1932F7B4069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243150" y="3227305"/>
                    <a:ext cx="633357" cy="81723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140ABB5B-2E88-D16C-02AD-3A9012C3BAE3}"/>
                      </a:ext>
                    </a:extLst>
                  </p:cNvPr>
                  <p:cNvSpPr txBox="1"/>
                  <p:nvPr/>
                </p:nvSpPr>
                <p:spPr>
                  <a:xfrm>
                    <a:off x="2023066" y="3460405"/>
                    <a:ext cx="1354827" cy="3533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ko-KR" sz="1200" b="1" dirty="0"/>
                      <a:t>+         1oz</a:t>
                    </a:r>
                    <a:endParaRPr lang="ko-KR" altLang="en-US" sz="1200" b="1" dirty="0"/>
                  </a:p>
                </p:txBody>
              </p:sp>
            </p:grpSp>
            <p:grpSp>
              <p:nvGrpSpPr>
                <p:cNvPr id="25" name="그룹 24">
                  <a:extLst>
                    <a:ext uri="{FF2B5EF4-FFF2-40B4-BE49-F238E27FC236}">
                      <a16:creationId xmlns:a16="http://schemas.microsoft.com/office/drawing/2014/main" id="{8549D8B1-6436-1A1D-3C20-AF76F6F34049}"/>
                    </a:ext>
                  </a:extLst>
                </p:cNvPr>
                <p:cNvGrpSpPr/>
                <p:nvPr/>
              </p:nvGrpSpPr>
              <p:grpSpPr>
                <a:xfrm>
                  <a:off x="2436634" y="3655816"/>
                  <a:ext cx="1191689" cy="686971"/>
                  <a:chOff x="3378381" y="3236455"/>
                  <a:chExt cx="1775017" cy="817234"/>
                </a:xfrm>
              </p:grpSpPr>
              <p:pic>
                <p:nvPicPr>
                  <p:cNvPr id="2054" name="Picture 6" descr="レモン果汁のイラスト">
                    <a:extLst>
                      <a:ext uri="{FF2B5EF4-FFF2-40B4-BE49-F238E27FC236}">
                        <a16:creationId xmlns:a16="http://schemas.microsoft.com/office/drawing/2014/main" id="{00F1DC50-EE5D-20A6-C8DE-7C5CE70FCCC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516741" y="3236455"/>
                    <a:ext cx="715081" cy="81723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6BA7E4E1-1D8F-5D17-C9AA-FA064E709F73}"/>
                      </a:ext>
                    </a:extLst>
                  </p:cNvPr>
                  <p:cNvSpPr txBox="1"/>
                  <p:nvPr/>
                </p:nvSpPr>
                <p:spPr>
                  <a:xfrm>
                    <a:off x="3378381" y="3469556"/>
                    <a:ext cx="1775017" cy="32952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ko-KR" sz="1200" b="1" dirty="0"/>
                      <a:t>-         2/3oz</a:t>
                    </a:r>
                    <a:endParaRPr lang="ko-KR" altLang="en-US" sz="1200" b="1" dirty="0"/>
                  </a:p>
                </p:txBody>
              </p:sp>
            </p:grpSp>
          </p:grpSp>
          <p:pic>
            <p:nvPicPr>
              <p:cNvPr id="2062" name="Picture 14" descr="下を指差す人のイラスト">
                <a:extLst>
                  <a:ext uri="{FF2B5EF4-FFF2-40B4-BE49-F238E27FC236}">
                    <a16:creationId xmlns:a16="http://schemas.microsoft.com/office/drawing/2014/main" id="{2CB43C75-6CF0-815E-D270-5F1E14BE52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1281" y="2084231"/>
                <a:ext cx="631883" cy="8756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66" name="Picture 18" descr="右を指差す人のイラスト">
              <a:extLst>
                <a:ext uri="{FF2B5EF4-FFF2-40B4-BE49-F238E27FC236}">
                  <a16:creationId xmlns:a16="http://schemas.microsoft.com/office/drawing/2014/main" id="{A9CEA998-E5E5-D83A-8B6D-AB87024DF9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873" y="1872442"/>
              <a:ext cx="981805" cy="1360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1038A944-F067-B421-FCBD-FE48A51B2293}"/>
                </a:ext>
              </a:extLst>
            </p:cNvPr>
            <p:cNvCxnSpPr>
              <a:cxnSpLocks/>
            </p:cNvCxnSpPr>
            <p:nvPr/>
          </p:nvCxnSpPr>
          <p:spPr>
            <a:xfrm>
              <a:off x="2647237" y="3006945"/>
              <a:ext cx="1013783" cy="283118"/>
            </a:xfrm>
            <a:prstGeom prst="straightConnector1">
              <a:avLst/>
            </a:prstGeom>
            <a:ln w="28575">
              <a:solidFill>
                <a:srgbClr val="FF434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화살표 연결선 30">
              <a:extLst>
                <a:ext uri="{FF2B5EF4-FFF2-40B4-BE49-F238E27FC236}">
                  <a16:creationId xmlns:a16="http://schemas.microsoft.com/office/drawing/2014/main" id="{41D7AAA9-2489-123F-46EC-58D7646AA88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20697" y="3036044"/>
              <a:ext cx="807336" cy="304403"/>
            </a:xfrm>
            <a:prstGeom prst="straightConnector1">
              <a:avLst/>
            </a:prstGeom>
            <a:ln w="28575">
              <a:solidFill>
                <a:srgbClr val="FF434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9" name="TextBox 2068">
              <a:extLst>
                <a:ext uri="{FF2B5EF4-FFF2-40B4-BE49-F238E27FC236}">
                  <a16:creationId xmlns:a16="http://schemas.microsoft.com/office/drawing/2014/main" id="{E3A23FBA-A3CA-3772-3F0E-55AE45BA4AF3}"/>
                </a:ext>
              </a:extLst>
            </p:cNvPr>
            <p:cNvSpPr txBox="1"/>
            <p:nvPr/>
          </p:nvSpPr>
          <p:spPr>
            <a:xfrm>
              <a:off x="2593931" y="1786108"/>
              <a:ext cx="1175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&lt;</a:t>
              </a:r>
              <a:r>
                <a:rPr lang="ko-KR" altLang="en-US" dirty="0"/>
                <a:t>개선 전</a:t>
              </a:r>
              <a:r>
                <a:rPr lang="en-US" altLang="ko-KR" dirty="0"/>
                <a:t>&gt;</a:t>
              </a:r>
              <a:endParaRPr lang="ko-KR" altLang="en-US" dirty="0"/>
            </a:p>
          </p:txBody>
        </p:sp>
        <p:sp>
          <p:nvSpPr>
            <p:cNvPr id="2070" name="TextBox 2069">
              <a:extLst>
                <a:ext uri="{FF2B5EF4-FFF2-40B4-BE49-F238E27FC236}">
                  <a16:creationId xmlns:a16="http://schemas.microsoft.com/office/drawing/2014/main" id="{ABA20D89-53DC-FAAE-30AA-A6DD8BCE091F}"/>
                </a:ext>
              </a:extLst>
            </p:cNvPr>
            <p:cNvSpPr txBox="1"/>
            <p:nvPr/>
          </p:nvSpPr>
          <p:spPr>
            <a:xfrm>
              <a:off x="2593931" y="3280950"/>
              <a:ext cx="1175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/>
                <a:t>&lt;</a:t>
              </a:r>
              <a:r>
                <a:rPr lang="ko-KR" altLang="en-US" dirty="0"/>
                <a:t>개선 후</a:t>
              </a:r>
              <a:r>
                <a:rPr lang="en-US" altLang="ko-KR" dirty="0"/>
                <a:t>&gt;</a:t>
              </a:r>
              <a:endParaRPr lang="ko-KR" altLang="en-US" dirty="0"/>
            </a:p>
          </p:txBody>
        </p:sp>
        <p:cxnSp>
          <p:nvCxnSpPr>
            <p:cNvPr id="2074" name="직선 화살표 연결선 2073">
              <a:extLst>
                <a:ext uri="{FF2B5EF4-FFF2-40B4-BE49-F238E27FC236}">
                  <a16:creationId xmlns:a16="http://schemas.microsoft.com/office/drawing/2014/main" id="{BEB5BBA8-B640-524F-5552-52B1E39AD647}"/>
                </a:ext>
              </a:extLst>
            </p:cNvPr>
            <p:cNvCxnSpPr>
              <a:cxnSpLocks/>
            </p:cNvCxnSpPr>
            <p:nvPr/>
          </p:nvCxnSpPr>
          <p:spPr>
            <a:xfrm>
              <a:off x="9432341" y="2727462"/>
              <a:ext cx="658416" cy="0"/>
            </a:xfrm>
            <a:prstGeom prst="straightConnector1">
              <a:avLst/>
            </a:prstGeom>
            <a:ln w="28575">
              <a:solidFill>
                <a:srgbClr val="FF434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>
              <a:extLst>
                <a:ext uri="{FF2B5EF4-FFF2-40B4-BE49-F238E27FC236}">
                  <a16:creationId xmlns:a16="http://schemas.microsoft.com/office/drawing/2014/main" id="{9807A351-64E2-7FBE-D714-2DD870F093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98258" y="2165411"/>
              <a:ext cx="3829775" cy="12119"/>
            </a:xfrm>
            <a:prstGeom prst="straightConnector1">
              <a:avLst/>
            </a:prstGeom>
            <a:ln w="28575">
              <a:solidFill>
                <a:srgbClr val="FF434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91544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E4B43B74-261C-D993-4550-DD9DCEC04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앞으로의 개선점</a:t>
            </a:r>
          </a:p>
        </p:txBody>
      </p:sp>
      <p:sp>
        <p:nvSpPr>
          <p:cNvPr id="2076" name="TextBox 2075">
            <a:extLst>
              <a:ext uri="{FF2B5EF4-FFF2-40B4-BE49-F238E27FC236}">
                <a16:creationId xmlns:a16="http://schemas.microsoft.com/office/drawing/2014/main" id="{9BF766C1-FB38-23C5-67B9-BE6B076CF488}"/>
              </a:ext>
            </a:extLst>
          </p:cNvPr>
          <p:cNvSpPr txBox="1"/>
          <p:nvPr/>
        </p:nvSpPr>
        <p:spPr>
          <a:xfrm>
            <a:off x="261199" y="1091492"/>
            <a:ext cx="1062824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데이터베이스 사용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관계 데이터베이스를 사용하여 데이터를 안전하게 관리합니다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LLM</a:t>
            </a:r>
            <a:r>
              <a:rPr lang="ko-KR" altLang="en-US" dirty="0"/>
              <a:t>의 능동적 데이터 베이스 접근</a:t>
            </a:r>
            <a:endParaRPr lang="en-US" altLang="ko-KR" dirty="0"/>
          </a:p>
          <a:p>
            <a:r>
              <a:rPr lang="en-US" altLang="ko-KR" dirty="0"/>
              <a:t>- Chat GPT</a:t>
            </a:r>
            <a:r>
              <a:rPr lang="ko-KR" altLang="en-US" dirty="0"/>
              <a:t>는 </a:t>
            </a:r>
            <a:r>
              <a:rPr lang="en-US" altLang="ko-KR" dirty="0"/>
              <a:t>SQL </a:t>
            </a:r>
            <a:r>
              <a:rPr lang="ko-KR" altLang="en-US" dirty="0"/>
              <a:t>쿼리를</a:t>
            </a:r>
            <a:r>
              <a:rPr lang="en-US" altLang="ko-KR" dirty="0"/>
              <a:t> </a:t>
            </a:r>
            <a:r>
              <a:rPr lang="ko-KR" altLang="en-US" dirty="0"/>
              <a:t>작성할 수 있게 훈련되었습니다</a:t>
            </a:r>
            <a:r>
              <a:rPr lang="en-US" altLang="ko-KR" dirty="0"/>
              <a:t>. </a:t>
            </a:r>
            <a:r>
              <a:rPr lang="ko-KR" altLang="en-US" dirty="0"/>
              <a:t>관계 데이터베이스를 사용하면</a:t>
            </a:r>
            <a:endParaRPr lang="en-US" altLang="ko-KR" dirty="0"/>
          </a:p>
          <a:p>
            <a:r>
              <a:rPr lang="en-US" altLang="ko-KR" dirty="0"/>
              <a:t>LLM </a:t>
            </a:r>
            <a:r>
              <a:rPr lang="ko-KR" altLang="en-US" dirty="0"/>
              <a:t>모델이 필요한 데이터를 더 능동적으로 활용할 수 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서버 사용</a:t>
            </a:r>
            <a:endParaRPr lang="en-US" altLang="ko-KR" dirty="0"/>
          </a:p>
          <a:p>
            <a:r>
              <a:rPr lang="en-US" altLang="ko-KR" dirty="0"/>
              <a:t>- API</a:t>
            </a:r>
            <a:r>
              <a:rPr lang="ko-KR" altLang="en-US" dirty="0"/>
              <a:t>사용 요청과 데이터베이스를 서버에서 관리하여 보안을 강화합니다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펌프 신뢰도 향상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기어 펌프에서 </a:t>
            </a:r>
            <a:r>
              <a:rPr lang="ko-KR" altLang="en-US" dirty="0" err="1"/>
              <a:t>다이어프램</a:t>
            </a:r>
            <a:r>
              <a:rPr lang="ko-KR" altLang="en-US" dirty="0"/>
              <a:t> 펌프로 교체하여</a:t>
            </a:r>
            <a:r>
              <a:rPr lang="en-US" altLang="ko-KR" dirty="0"/>
              <a:t> </a:t>
            </a:r>
            <a:r>
              <a:rPr lang="ko-KR" altLang="en-US" dirty="0"/>
              <a:t>안정적인 압력으로 일관된 출력을 제공합니다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펌프 친화적 배관 구성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/>
              <a:t>펌프의 압력이 온전하게 전달될 수 있도록 하는 위치에 음료 보관함 및 배관을 구성합니다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다양한 칵테일 기법 모듈 및 편의기능 제공 모듈</a:t>
            </a:r>
            <a:endParaRPr lang="en-US" altLang="ko-KR" dirty="0"/>
          </a:p>
          <a:p>
            <a:r>
              <a:rPr lang="en-US" altLang="ko-KR" dirty="0"/>
              <a:t>- </a:t>
            </a:r>
            <a:r>
              <a:rPr lang="ko-KR" altLang="en-US" dirty="0" err="1"/>
              <a:t>쉐이킹</a:t>
            </a:r>
            <a:r>
              <a:rPr lang="ko-KR" altLang="en-US" dirty="0"/>
              <a:t> 기법을 사용하는 칵테일을 위한 모듈 및</a:t>
            </a:r>
            <a:r>
              <a:rPr lang="en-US" altLang="ko-KR" dirty="0"/>
              <a:t> </a:t>
            </a:r>
            <a:r>
              <a:rPr lang="ko-KR" altLang="en-US" dirty="0"/>
              <a:t>컵 및 얼음을 용이하게 제공하는 모듈을 구성합니다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5521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AA803178-1AE1-8C70-3007-C5A9D66685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290" b="66845"/>
          <a:stretch/>
        </p:blipFill>
        <p:spPr>
          <a:xfrm>
            <a:off x="8385136" y="3914950"/>
            <a:ext cx="2004034" cy="203132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F099876D-E4FC-9646-7462-24DF8C045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인공지능 바텐더 </a:t>
            </a:r>
            <a:r>
              <a:rPr lang="ko-KR" altLang="en-US" dirty="0" err="1"/>
              <a:t>에이바</a:t>
            </a:r>
            <a:r>
              <a:rPr lang="ko-KR" altLang="en-US" dirty="0"/>
              <a:t> 제작 계기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E8E593-FF24-EB64-D85F-E1FCFAB50C86}"/>
              </a:ext>
            </a:extLst>
          </p:cNvPr>
          <p:cNvSpPr txBox="1"/>
          <p:nvPr/>
        </p:nvSpPr>
        <p:spPr>
          <a:xfrm>
            <a:off x="261199" y="2483843"/>
            <a:ext cx="56431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칵테일에 도전해보고자 칵테일 바에 가거나</a:t>
            </a:r>
            <a:endParaRPr lang="en-US" altLang="ko-KR" dirty="0"/>
          </a:p>
          <a:p>
            <a:r>
              <a:rPr lang="ko-KR" altLang="en-US" dirty="0" err="1"/>
              <a:t>레시피북을</a:t>
            </a:r>
            <a:r>
              <a:rPr lang="ko-KR" altLang="en-US" dirty="0"/>
              <a:t> 들여다 보면 수많은 칵테일 종류가 있어</a:t>
            </a:r>
            <a:endParaRPr lang="en-US" altLang="ko-KR" dirty="0"/>
          </a:p>
          <a:p>
            <a:r>
              <a:rPr lang="ko-KR" altLang="en-US" dirty="0"/>
              <a:t>선뜻 도전하기에 어려움을 많이 느끼게 됩니다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그렇기에 </a:t>
            </a:r>
            <a:r>
              <a:rPr lang="en-US" altLang="ko-KR" dirty="0"/>
              <a:t>AI</a:t>
            </a:r>
            <a:r>
              <a:rPr lang="ko-KR" altLang="en-US" dirty="0"/>
              <a:t>를 활용하여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칵테일 메뉴를 추천해주고</a:t>
            </a:r>
            <a:endParaRPr lang="en-US" altLang="ko-KR" dirty="0"/>
          </a:p>
          <a:p>
            <a:r>
              <a:rPr lang="ko-KR" altLang="en-US" dirty="0"/>
              <a:t>개인의 취향과 입맛을 고려할 수 있는</a:t>
            </a:r>
            <a:endParaRPr lang="en-US" altLang="ko-KR" dirty="0"/>
          </a:p>
          <a:p>
            <a:r>
              <a:rPr lang="ko-KR" altLang="en-US" dirty="0"/>
              <a:t>바텐더 서비스를 제공하고자 만들었습니다</a:t>
            </a:r>
            <a:r>
              <a:rPr lang="en-US" altLang="ko-KR" dirty="0"/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2F2118B-1BDA-0E24-94A7-5BB98B49D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650" y="1546441"/>
            <a:ext cx="2294709" cy="229470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E8016D8-E6C0-7E7D-2C2B-973CE33B5D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91" r="4381"/>
          <a:stretch/>
        </p:blipFill>
        <p:spPr>
          <a:xfrm>
            <a:off x="10389170" y="3914950"/>
            <a:ext cx="992517" cy="236850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73C3F2C-26A9-7A9E-6F59-750E4DC12A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810" r="38095"/>
          <a:stretch/>
        </p:blipFill>
        <p:spPr>
          <a:xfrm>
            <a:off x="8609919" y="1499066"/>
            <a:ext cx="808363" cy="241588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3D068A2-2117-C0AF-DB78-E02DA3CEE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451" y="4346121"/>
            <a:ext cx="1023186" cy="102318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DA0DC17-D32B-D494-580F-0297A8040C26}"/>
              </a:ext>
            </a:extLst>
          </p:cNvPr>
          <p:cNvSpPr txBox="1"/>
          <p:nvPr/>
        </p:nvSpPr>
        <p:spPr>
          <a:xfrm>
            <a:off x="8385136" y="5954376"/>
            <a:ext cx="1872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0070C0"/>
                </a:solidFill>
              </a:rPr>
              <a:t>+ 2/3oz Pineapple Juice</a:t>
            </a:r>
            <a:endParaRPr lang="ko-KR" altLang="en-US" sz="1200" b="1" dirty="0">
              <a:solidFill>
                <a:srgbClr val="0070C0"/>
              </a:solidFill>
            </a:endParaRPr>
          </a:p>
        </p:txBody>
      </p:sp>
      <p:cxnSp>
        <p:nvCxnSpPr>
          <p:cNvPr id="20" name="연결선: 구부러짐 19">
            <a:extLst>
              <a:ext uri="{FF2B5EF4-FFF2-40B4-BE49-F238E27FC236}">
                <a16:creationId xmlns:a16="http://schemas.microsoft.com/office/drawing/2014/main" id="{F9D50823-4764-D7C0-AB8E-DED0E02A1EF2}"/>
              </a:ext>
            </a:extLst>
          </p:cNvPr>
          <p:cNvCxnSpPr>
            <a:cxnSpLocks/>
          </p:cNvCxnSpPr>
          <p:nvPr/>
        </p:nvCxnSpPr>
        <p:spPr>
          <a:xfrm>
            <a:off x="9445842" y="2633208"/>
            <a:ext cx="1467147" cy="1207942"/>
          </a:xfrm>
          <a:prstGeom prst="curvedConnector2">
            <a:avLst/>
          </a:prstGeom>
          <a:ln w="28575">
            <a:solidFill>
              <a:srgbClr val="FF434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05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99876D-E4FC-9646-7462-24DF8C045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시연 영상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D5598C-E871-7215-F7F1-0310A4BB259F}"/>
              </a:ext>
            </a:extLst>
          </p:cNvPr>
          <p:cNvSpPr txBox="1"/>
          <p:nvPr/>
        </p:nvSpPr>
        <p:spPr>
          <a:xfrm>
            <a:off x="5425441" y="3244334"/>
            <a:ext cx="473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동영상</a:t>
            </a:r>
          </a:p>
        </p:txBody>
      </p:sp>
    </p:spTree>
    <p:extLst>
      <p:ext uri="{BB962C8B-B14F-4D97-AF65-F5344CB8AC3E}">
        <p14:creationId xmlns:p14="http://schemas.microsoft.com/office/powerpoint/2010/main" val="2752714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F2926AE-D9FA-C7ED-EC8A-4FAE7372E949}"/>
              </a:ext>
            </a:extLst>
          </p:cNvPr>
          <p:cNvSpPr/>
          <p:nvPr/>
        </p:nvSpPr>
        <p:spPr>
          <a:xfrm>
            <a:off x="654510" y="2255741"/>
            <a:ext cx="1388704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고객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B98E123-1ACF-F780-C9C6-4AC35A4300D2}"/>
              </a:ext>
            </a:extLst>
          </p:cNvPr>
          <p:cNvSpPr/>
          <p:nvPr/>
        </p:nvSpPr>
        <p:spPr>
          <a:xfrm>
            <a:off x="3770543" y="2249634"/>
            <a:ext cx="1388704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키오스크</a:t>
            </a:r>
            <a:endParaRPr lang="en-US" altLang="ko-KR" dirty="0"/>
          </a:p>
          <a:p>
            <a:pPr algn="ctr"/>
            <a:r>
              <a:rPr lang="en-US" altLang="ko-KR" dirty="0"/>
              <a:t>(</a:t>
            </a:r>
            <a:r>
              <a:rPr lang="ko-KR" altLang="en-US" dirty="0"/>
              <a:t>태블릿 </a:t>
            </a:r>
            <a:r>
              <a:rPr lang="en-US" altLang="ko-KR" dirty="0"/>
              <a:t>PC)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2D6350-94AE-6099-31AE-E6BE929A517B}"/>
              </a:ext>
            </a:extLst>
          </p:cNvPr>
          <p:cNvSpPr/>
          <p:nvPr/>
        </p:nvSpPr>
        <p:spPr>
          <a:xfrm>
            <a:off x="6886575" y="2256814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제어기</a:t>
            </a:r>
            <a:endParaRPr lang="en-US" altLang="ko-KR" dirty="0"/>
          </a:p>
          <a:p>
            <a:pPr algn="ctr"/>
            <a:r>
              <a:rPr lang="en-US" altLang="ko-KR" dirty="0"/>
              <a:t>(</a:t>
            </a:r>
            <a:r>
              <a:rPr lang="ko-KR" altLang="en-US" dirty="0" err="1"/>
              <a:t>아두이노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18582E9-8233-00FD-B831-A6390F93316D}"/>
              </a:ext>
            </a:extLst>
          </p:cNvPr>
          <p:cNvSpPr/>
          <p:nvPr/>
        </p:nvSpPr>
        <p:spPr>
          <a:xfrm>
            <a:off x="3770543" y="4421076"/>
            <a:ext cx="1388704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/>
              <a:t>LLM</a:t>
            </a:r>
          </a:p>
          <a:p>
            <a:pPr algn="ctr"/>
            <a:r>
              <a:rPr lang="en-US" altLang="ko-KR" dirty="0"/>
              <a:t>(Chat GPT)</a:t>
            </a:r>
            <a:endParaRPr lang="ko-KR" altLang="en-US" dirty="0"/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9C3FD080-DD62-DACF-A768-011C3B871DB1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2043214" y="2898112"/>
            <a:ext cx="1727329" cy="61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8">
            <a:extLst>
              <a:ext uri="{FF2B5EF4-FFF2-40B4-BE49-F238E27FC236}">
                <a16:creationId xmlns:a16="http://schemas.microsoft.com/office/drawing/2014/main" id="{53A1A4D6-CF00-7FD4-366B-5E283EC7F6E5}"/>
              </a:ext>
            </a:extLst>
          </p:cNvPr>
          <p:cNvSpPr txBox="1"/>
          <p:nvPr/>
        </p:nvSpPr>
        <p:spPr>
          <a:xfrm>
            <a:off x="3534946" y="3663720"/>
            <a:ext cx="929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자연어 처리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67F50001-0BD3-189E-3628-B33F81128936}"/>
              </a:ext>
            </a:extLst>
          </p:cNvPr>
          <p:cNvSpPr txBox="1"/>
          <p:nvPr/>
        </p:nvSpPr>
        <p:spPr>
          <a:xfrm>
            <a:off x="2175980" y="2897038"/>
            <a:ext cx="1461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대화형 유저 인터페이스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2AD8970A-F97B-D58B-6EA4-ACFF307636FC}"/>
              </a:ext>
            </a:extLst>
          </p:cNvPr>
          <p:cNvSpPr txBox="1"/>
          <p:nvPr/>
        </p:nvSpPr>
        <p:spPr>
          <a:xfrm>
            <a:off x="5409460" y="2904218"/>
            <a:ext cx="1222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주문 전달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B945D16-383D-5957-7812-BFE5937751CA}"/>
              </a:ext>
            </a:extLst>
          </p:cNvPr>
          <p:cNvSpPr/>
          <p:nvPr/>
        </p:nvSpPr>
        <p:spPr>
          <a:xfrm>
            <a:off x="8481132" y="3758116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펌프 모터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16886FAB-7150-136A-D4AE-39E2B7D8B950}"/>
              </a:ext>
            </a:extLst>
          </p:cNvPr>
          <p:cNvSpPr txBox="1"/>
          <p:nvPr/>
        </p:nvSpPr>
        <p:spPr>
          <a:xfrm>
            <a:off x="7386160" y="3937665"/>
            <a:ext cx="617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제어</a:t>
            </a: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B7196C94-5586-3534-2035-74D22E7BF042}"/>
              </a:ext>
            </a:extLst>
          </p:cNvPr>
          <p:cNvCxnSpPr>
            <a:cxnSpLocks/>
            <a:stCxn id="8" idx="0"/>
            <a:endCxn id="6" idx="2"/>
          </p:cNvCxnSpPr>
          <p:nvPr/>
        </p:nvCxnSpPr>
        <p:spPr>
          <a:xfrm flipV="1">
            <a:off x="4464895" y="3546589"/>
            <a:ext cx="0" cy="8744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BBA064F-B8B1-1508-D0AF-6643D85F0EE7}"/>
              </a:ext>
            </a:extLst>
          </p:cNvPr>
          <p:cNvSpPr/>
          <p:nvPr/>
        </p:nvSpPr>
        <p:spPr>
          <a:xfrm>
            <a:off x="10075693" y="2249633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재료 및 컵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4E771CB4-F4D5-9002-AC49-3B75BBD9EFF4}"/>
              </a:ext>
            </a:extLst>
          </p:cNvPr>
          <p:cNvSpPr txBox="1"/>
          <p:nvPr/>
        </p:nvSpPr>
        <p:spPr>
          <a:xfrm>
            <a:off x="10296393" y="3871899"/>
            <a:ext cx="1020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칵테일 </a:t>
            </a:r>
            <a:r>
              <a:rPr lang="ko-KR" altLang="en-US" dirty="0" err="1"/>
              <a:t>조주</a:t>
            </a:r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536148A-240A-743D-2B91-AD5E95E5DC87}"/>
              </a:ext>
            </a:extLst>
          </p:cNvPr>
          <p:cNvSpPr/>
          <p:nvPr/>
        </p:nvSpPr>
        <p:spPr>
          <a:xfrm>
            <a:off x="8481132" y="717147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/>
              <a:t>센서</a:t>
            </a:r>
            <a:endParaRPr lang="ko-KR" altLang="en-US" dirty="0"/>
          </a:p>
        </p:txBody>
      </p:sp>
      <p:sp>
        <p:nvSpPr>
          <p:cNvPr id="23" name="TextBox 20">
            <a:extLst>
              <a:ext uri="{FF2B5EF4-FFF2-40B4-BE49-F238E27FC236}">
                <a16:creationId xmlns:a16="http://schemas.microsoft.com/office/drawing/2014/main" id="{3C0C1792-ECDA-5B80-4B81-E94FB77DCBDE}"/>
              </a:ext>
            </a:extLst>
          </p:cNvPr>
          <p:cNvSpPr txBox="1"/>
          <p:nvPr/>
        </p:nvSpPr>
        <p:spPr>
          <a:xfrm>
            <a:off x="7290248" y="1384965"/>
            <a:ext cx="99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/>
              <a:t>피드백</a:t>
            </a:r>
            <a:endParaRPr lang="ko-KR" altLang="en-US" dirty="0"/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4364A016-8118-74B5-B42B-8B0CCEB49979}"/>
              </a:ext>
            </a:extLst>
          </p:cNvPr>
          <p:cNvSpPr txBox="1"/>
          <p:nvPr/>
        </p:nvSpPr>
        <p:spPr>
          <a:xfrm>
            <a:off x="10296320" y="1384965"/>
            <a:ext cx="643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/>
              <a:t>측정</a:t>
            </a:r>
            <a:endParaRPr lang="ko-KR" altLang="en-US" dirty="0"/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5F009ED-D3D1-FFF5-8F98-07B97FFD178C}"/>
              </a:ext>
            </a:extLst>
          </p:cNvPr>
          <p:cNvCxnSpPr>
            <a:cxnSpLocks/>
            <a:endCxn id="22" idx="3"/>
          </p:cNvCxnSpPr>
          <p:nvPr/>
        </p:nvCxnSpPr>
        <p:spPr>
          <a:xfrm flipH="1" flipV="1">
            <a:off x="9942927" y="1365625"/>
            <a:ext cx="863664" cy="884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B7F05811-6F11-8D19-8DAB-E3AEA10D0D96}"/>
              </a:ext>
            </a:extLst>
          </p:cNvPr>
          <p:cNvCxnSpPr>
            <a:cxnSpLocks/>
            <a:stCxn id="14" idx="3"/>
            <a:endCxn id="20" idx="2"/>
          </p:cNvCxnSpPr>
          <p:nvPr/>
        </p:nvCxnSpPr>
        <p:spPr>
          <a:xfrm flipV="1">
            <a:off x="9942927" y="3546588"/>
            <a:ext cx="863664" cy="860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4D9BEED5-416C-07E2-9FFB-F60ABD17547B}"/>
              </a:ext>
            </a:extLst>
          </p:cNvPr>
          <p:cNvCxnSpPr>
            <a:cxnSpLocks/>
            <a:stCxn id="22" idx="1"/>
            <a:endCxn id="7" idx="0"/>
          </p:cNvCxnSpPr>
          <p:nvPr/>
        </p:nvCxnSpPr>
        <p:spPr>
          <a:xfrm flipH="1">
            <a:off x="7617473" y="1365625"/>
            <a:ext cx="863659" cy="891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1AB2DDCF-5AE2-3673-BB66-6B0B58997E18}"/>
              </a:ext>
            </a:extLst>
          </p:cNvPr>
          <p:cNvCxnSpPr>
            <a:cxnSpLocks/>
            <a:stCxn id="7" idx="2"/>
            <a:endCxn id="14" idx="1"/>
          </p:cNvCxnSpPr>
          <p:nvPr/>
        </p:nvCxnSpPr>
        <p:spPr>
          <a:xfrm>
            <a:off x="7617473" y="3553769"/>
            <a:ext cx="863659" cy="852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제목 1">
            <a:extLst>
              <a:ext uri="{FF2B5EF4-FFF2-40B4-BE49-F238E27FC236}">
                <a16:creationId xmlns:a16="http://schemas.microsoft.com/office/drawing/2014/main" id="{CD474AF7-A64F-9996-D096-634BC43C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모델링 </a:t>
            </a:r>
            <a:r>
              <a:rPr lang="en-US" altLang="ko-KR" dirty="0"/>
              <a:t>: </a:t>
            </a:r>
            <a:r>
              <a:rPr lang="ko-KR" altLang="en-US" dirty="0"/>
              <a:t>시스템</a:t>
            </a:r>
          </a:p>
        </p:txBody>
      </p:sp>
      <p:cxnSp>
        <p:nvCxnSpPr>
          <p:cNvPr id="282" name="직선 화살표 연결선 281">
            <a:extLst>
              <a:ext uri="{FF2B5EF4-FFF2-40B4-BE49-F238E27FC236}">
                <a16:creationId xmlns:a16="http://schemas.microsoft.com/office/drawing/2014/main" id="{7799A178-FD48-60F4-8FDB-489C964CEAC1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159247" y="2898112"/>
            <a:ext cx="1727328" cy="718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연결선: 꺾임 298">
            <a:extLst>
              <a:ext uri="{FF2B5EF4-FFF2-40B4-BE49-F238E27FC236}">
                <a16:creationId xmlns:a16="http://schemas.microsoft.com/office/drawing/2014/main" id="{C0AC1466-0E97-DFD3-D512-1A7EEA39EB3C}"/>
              </a:ext>
            </a:extLst>
          </p:cNvPr>
          <p:cNvCxnSpPr>
            <a:cxnSpLocks/>
            <a:stCxn id="20" idx="3"/>
            <a:endCxn id="5" idx="2"/>
          </p:cNvCxnSpPr>
          <p:nvPr/>
        </p:nvCxnSpPr>
        <p:spPr>
          <a:xfrm flipH="1">
            <a:off x="1348862" y="2898111"/>
            <a:ext cx="10188626" cy="654585"/>
          </a:xfrm>
          <a:prstGeom prst="bentConnector4">
            <a:avLst>
              <a:gd name="adj1" fmla="val -2244"/>
              <a:gd name="adj2" fmla="val 50553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TextBox 12">
            <a:extLst>
              <a:ext uri="{FF2B5EF4-FFF2-40B4-BE49-F238E27FC236}">
                <a16:creationId xmlns:a16="http://schemas.microsoft.com/office/drawing/2014/main" id="{95E684CB-D784-D61A-D3D8-699E352943A5}"/>
              </a:ext>
            </a:extLst>
          </p:cNvPr>
          <p:cNvSpPr txBox="1"/>
          <p:nvPr/>
        </p:nvSpPr>
        <p:spPr>
          <a:xfrm>
            <a:off x="5767762" y="5810715"/>
            <a:ext cx="1350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칵테일 제공</a:t>
            </a:r>
          </a:p>
        </p:txBody>
      </p:sp>
      <p:sp>
        <p:nvSpPr>
          <p:cNvPr id="30" name="다이아몬드 29">
            <a:extLst>
              <a:ext uri="{FF2B5EF4-FFF2-40B4-BE49-F238E27FC236}">
                <a16:creationId xmlns:a16="http://schemas.microsoft.com/office/drawing/2014/main" id="{639B60C7-7019-EF12-D03B-D2E0BAC5214A}"/>
              </a:ext>
            </a:extLst>
          </p:cNvPr>
          <p:cNvSpPr/>
          <p:nvPr/>
        </p:nvSpPr>
        <p:spPr>
          <a:xfrm>
            <a:off x="8568215" y="2255741"/>
            <a:ext cx="1287628" cy="1287628"/>
          </a:xfrm>
          <a:prstGeom prst="diamond">
            <a:avLst/>
          </a:prstGeom>
          <a:noFill/>
          <a:ln>
            <a:solidFill>
              <a:srgbClr val="FF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하드웨어</a:t>
            </a:r>
          </a:p>
        </p:txBody>
      </p:sp>
    </p:spTree>
    <p:extLst>
      <p:ext uri="{BB962C8B-B14F-4D97-AF65-F5344CB8AC3E}">
        <p14:creationId xmlns:p14="http://schemas.microsoft.com/office/powerpoint/2010/main" val="586316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874605A-E0D4-542B-E7BD-0631497B6940}"/>
              </a:ext>
            </a:extLst>
          </p:cNvPr>
          <p:cNvSpPr txBox="1"/>
          <p:nvPr/>
        </p:nvSpPr>
        <p:spPr>
          <a:xfrm>
            <a:off x="3769527" y="4905628"/>
            <a:ext cx="29093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</a:t>
            </a:r>
            <a:r>
              <a:rPr lang="ko-KR" altLang="en-US" dirty="0"/>
              <a:t>단 </a:t>
            </a:r>
            <a:r>
              <a:rPr lang="en-US" altLang="ko-KR" dirty="0"/>
              <a:t>: </a:t>
            </a:r>
            <a:r>
              <a:rPr lang="ko-KR" altLang="en-US" dirty="0" err="1"/>
              <a:t>제조부</a:t>
            </a:r>
            <a:endParaRPr lang="en-US" altLang="ko-KR" dirty="0"/>
          </a:p>
          <a:p>
            <a:r>
              <a:rPr lang="en-US" altLang="ko-KR" dirty="0"/>
              <a:t>2kg </a:t>
            </a:r>
            <a:r>
              <a:rPr lang="ko-KR" altLang="en-US" dirty="0"/>
              <a:t>로드 셀 *</a:t>
            </a:r>
            <a:r>
              <a:rPr lang="en-US" altLang="ko-KR" dirty="0"/>
              <a:t>1</a:t>
            </a:r>
          </a:p>
          <a:p>
            <a:r>
              <a:rPr lang="en-US" altLang="ko-KR" dirty="0"/>
              <a:t>HC-SR04 </a:t>
            </a:r>
            <a:r>
              <a:rPr lang="ko-KR" altLang="en-US" dirty="0"/>
              <a:t>초음파 센서 *</a:t>
            </a:r>
            <a:r>
              <a:rPr lang="en-US" altLang="ko-KR" dirty="0"/>
              <a:t>1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10F0782-DA65-4DDA-12B3-BB9255C28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58" y="1367880"/>
            <a:ext cx="3049123" cy="4968240"/>
          </a:xfrm>
          <a:prstGeom prst="rect">
            <a:avLst/>
          </a:prstGeom>
        </p:spPr>
      </p:pic>
      <p:sp>
        <p:nvSpPr>
          <p:cNvPr id="12" name="제목 1">
            <a:extLst>
              <a:ext uri="{FF2B5EF4-FFF2-40B4-BE49-F238E27FC236}">
                <a16:creationId xmlns:a16="http://schemas.microsoft.com/office/drawing/2014/main" id="{821FD203-492D-0B8C-9B6F-5A8FC6584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4345634" cy="932453"/>
          </a:xfrm>
        </p:spPr>
        <p:txBody>
          <a:bodyPr/>
          <a:lstStyle/>
          <a:p>
            <a:r>
              <a:rPr lang="ko-KR" altLang="en-US" dirty="0"/>
              <a:t>모델링 </a:t>
            </a:r>
            <a:r>
              <a:rPr lang="en-US" altLang="ko-KR" dirty="0"/>
              <a:t>: </a:t>
            </a:r>
            <a:r>
              <a:rPr lang="ko-KR" altLang="en-US" dirty="0"/>
              <a:t>하드웨어</a:t>
            </a:r>
          </a:p>
        </p:txBody>
      </p: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90FCF796-07AB-8246-9C77-92B3956BC421}"/>
              </a:ext>
            </a:extLst>
          </p:cNvPr>
          <p:cNvCxnSpPr/>
          <p:nvPr/>
        </p:nvCxnSpPr>
        <p:spPr>
          <a:xfrm>
            <a:off x="3658606" y="1612006"/>
            <a:ext cx="0" cy="1471748"/>
          </a:xfrm>
          <a:prstGeom prst="straightConnector1">
            <a:avLst/>
          </a:prstGeom>
          <a:ln>
            <a:solidFill>
              <a:srgbClr val="FF434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2291B84E-5D6B-6F66-8950-2FD42D2E9A5F}"/>
              </a:ext>
            </a:extLst>
          </p:cNvPr>
          <p:cNvCxnSpPr/>
          <p:nvPr/>
        </p:nvCxnSpPr>
        <p:spPr>
          <a:xfrm>
            <a:off x="3658606" y="3116126"/>
            <a:ext cx="0" cy="1471748"/>
          </a:xfrm>
          <a:prstGeom prst="straightConnector1">
            <a:avLst/>
          </a:prstGeom>
          <a:ln>
            <a:solidFill>
              <a:srgbClr val="FF434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2104C064-1D56-7FF6-43E6-687483716335}"/>
              </a:ext>
            </a:extLst>
          </p:cNvPr>
          <p:cNvCxnSpPr/>
          <p:nvPr/>
        </p:nvCxnSpPr>
        <p:spPr>
          <a:xfrm>
            <a:off x="3658606" y="4631419"/>
            <a:ext cx="0" cy="1471748"/>
          </a:xfrm>
          <a:prstGeom prst="straightConnector1">
            <a:avLst/>
          </a:prstGeom>
          <a:ln>
            <a:solidFill>
              <a:srgbClr val="FF434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B5678F0-8062-670C-3EFD-D9FB9B60F61B}"/>
              </a:ext>
            </a:extLst>
          </p:cNvPr>
          <p:cNvSpPr txBox="1"/>
          <p:nvPr/>
        </p:nvSpPr>
        <p:spPr>
          <a:xfrm>
            <a:off x="3769527" y="1470717"/>
            <a:ext cx="276061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3</a:t>
            </a:r>
            <a:r>
              <a:rPr lang="ko-KR" altLang="en-US" dirty="0"/>
              <a:t>단</a:t>
            </a:r>
            <a:r>
              <a:rPr lang="en-US" altLang="ko-KR" dirty="0"/>
              <a:t>: </a:t>
            </a:r>
            <a:r>
              <a:rPr lang="ko-KR" altLang="en-US" dirty="0"/>
              <a:t>제어부</a:t>
            </a:r>
            <a:endParaRPr lang="en-US" altLang="ko-KR" dirty="0"/>
          </a:p>
          <a:p>
            <a:r>
              <a:rPr lang="ko-KR" altLang="en-US" dirty="0" err="1"/>
              <a:t>아두이노</a:t>
            </a:r>
            <a:r>
              <a:rPr lang="ko-KR" altLang="en-US" dirty="0"/>
              <a:t> </a:t>
            </a:r>
            <a:r>
              <a:rPr lang="en-US" altLang="ko-KR" dirty="0"/>
              <a:t>Mega *1</a:t>
            </a:r>
          </a:p>
          <a:p>
            <a:r>
              <a:rPr lang="en-US" altLang="ko-KR" dirty="0"/>
              <a:t>12V 2A SMPS(54W) *1</a:t>
            </a:r>
          </a:p>
          <a:p>
            <a:r>
              <a:rPr lang="en-US" altLang="ko-KR" dirty="0"/>
              <a:t>L298N </a:t>
            </a:r>
            <a:r>
              <a:rPr lang="ko-KR" altLang="en-US" dirty="0"/>
              <a:t>모터 드라이버 *</a:t>
            </a:r>
            <a:r>
              <a:rPr lang="en-US" altLang="ko-KR" dirty="0"/>
              <a:t>4</a:t>
            </a:r>
          </a:p>
          <a:p>
            <a:r>
              <a:rPr lang="en-US" altLang="ko-KR" dirty="0"/>
              <a:t>HX711 </a:t>
            </a:r>
            <a:r>
              <a:rPr lang="ko-KR" altLang="en-US" dirty="0"/>
              <a:t>로드 셀 앰프 *</a:t>
            </a:r>
            <a:r>
              <a:rPr lang="en-US" altLang="ko-KR" dirty="0"/>
              <a:t>1</a:t>
            </a:r>
          </a:p>
          <a:p>
            <a:r>
              <a:rPr lang="en-US" altLang="ko-KR" dirty="0"/>
              <a:t>HC-06 </a:t>
            </a:r>
            <a:r>
              <a:rPr lang="ko-KR" altLang="en-US" dirty="0"/>
              <a:t>블루투스 모듈 </a:t>
            </a:r>
            <a:r>
              <a:rPr lang="en-US" altLang="ko-KR" dirty="0"/>
              <a:t>*1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969450-27FA-1011-4C41-64D0BB59227D}"/>
              </a:ext>
            </a:extLst>
          </p:cNvPr>
          <p:cNvSpPr txBox="1"/>
          <p:nvPr/>
        </p:nvSpPr>
        <p:spPr>
          <a:xfrm>
            <a:off x="3769527" y="3390335"/>
            <a:ext cx="23264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/>
              <a:t>2</a:t>
            </a:r>
            <a:r>
              <a:rPr lang="ko-KR" altLang="en-US" dirty="0"/>
              <a:t>단 </a:t>
            </a:r>
            <a:r>
              <a:rPr lang="en-US" altLang="ko-KR" dirty="0"/>
              <a:t>: </a:t>
            </a:r>
            <a:r>
              <a:rPr lang="ko-KR" altLang="en-US" dirty="0" err="1"/>
              <a:t>구동부</a:t>
            </a:r>
            <a:endParaRPr lang="en-US" altLang="ko-KR" dirty="0"/>
          </a:p>
          <a:p>
            <a:r>
              <a:rPr lang="en-US" altLang="ko-KR" dirty="0"/>
              <a:t>DWP-385 12V DC</a:t>
            </a:r>
          </a:p>
          <a:p>
            <a:r>
              <a:rPr lang="ko-KR" altLang="en-US" dirty="0" err="1"/>
              <a:t>자흡식</a:t>
            </a:r>
            <a:r>
              <a:rPr lang="ko-KR" altLang="en-US" dirty="0"/>
              <a:t> 펌프 모터 *</a:t>
            </a:r>
            <a:r>
              <a:rPr lang="en-US" altLang="ko-KR" dirty="0"/>
              <a:t>8</a:t>
            </a:r>
          </a:p>
          <a:p>
            <a:r>
              <a:rPr lang="ko-KR" altLang="en-US" dirty="0" err="1"/>
              <a:t>테프론</a:t>
            </a:r>
            <a:r>
              <a:rPr lang="ko-KR" altLang="en-US" dirty="0"/>
              <a:t> 튜브 </a:t>
            </a:r>
            <a:r>
              <a:rPr lang="en-US" altLang="ko-KR" dirty="0"/>
              <a:t>(</a:t>
            </a:r>
            <a:r>
              <a:rPr lang="ko-KR" altLang="en-US" dirty="0"/>
              <a:t>실리콘</a:t>
            </a:r>
            <a:r>
              <a:rPr lang="en-US" altLang="ko-KR" dirty="0"/>
              <a:t>)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4C85A3E-4A86-67FF-B38B-005DA1B4294D}"/>
              </a:ext>
            </a:extLst>
          </p:cNvPr>
          <p:cNvGrpSpPr/>
          <p:nvPr/>
        </p:nvGrpSpPr>
        <p:grpSpPr>
          <a:xfrm>
            <a:off x="6661495" y="1367880"/>
            <a:ext cx="1827309" cy="1379662"/>
            <a:chOff x="9580919" y="1895696"/>
            <a:chExt cx="1827309" cy="1379662"/>
          </a:xfrm>
        </p:grpSpPr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94C4CC85-4F37-735A-8F3E-0023BA136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61009" y="2551611"/>
              <a:ext cx="1147219" cy="723747"/>
            </a:xfrm>
            <a:prstGeom prst="rect">
              <a:avLst/>
            </a:prstGeom>
          </p:spPr>
        </p:pic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03427354-AA65-6629-FE58-C5E6635BB539}"/>
                </a:ext>
              </a:extLst>
            </p:cNvPr>
            <p:cNvGrpSpPr/>
            <p:nvPr/>
          </p:nvGrpSpPr>
          <p:grpSpPr>
            <a:xfrm>
              <a:off x="9580919" y="1895696"/>
              <a:ext cx="1827309" cy="1379662"/>
              <a:chOff x="9580919" y="1895696"/>
              <a:chExt cx="1827309" cy="1379662"/>
            </a:xfrm>
          </p:grpSpPr>
          <p:pic>
            <p:nvPicPr>
              <p:cNvPr id="28" name="그림 27">
                <a:extLst>
                  <a:ext uri="{FF2B5EF4-FFF2-40B4-BE49-F238E27FC236}">
                    <a16:creationId xmlns:a16="http://schemas.microsoft.com/office/drawing/2014/main" id="{AC08D899-BFD7-547F-FEC3-913BCA45A7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80919" y="1895696"/>
                <a:ext cx="680090" cy="1379662"/>
              </a:xfrm>
              <a:prstGeom prst="rect">
                <a:avLst/>
              </a:prstGeom>
            </p:spPr>
          </p:pic>
          <p:pic>
            <p:nvPicPr>
              <p:cNvPr id="26" name="그림 25">
                <a:extLst>
                  <a:ext uri="{FF2B5EF4-FFF2-40B4-BE49-F238E27FC236}">
                    <a16:creationId xmlns:a16="http://schemas.microsoft.com/office/drawing/2014/main" id="{6212E4C8-5093-2FA6-053E-47E4861FB3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61009" y="1895696"/>
                <a:ext cx="1147219" cy="655915"/>
              </a:xfrm>
              <a:prstGeom prst="rect">
                <a:avLst/>
              </a:prstGeom>
            </p:spPr>
          </p:pic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CF31A8E-DD03-C7F5-EA27-430CA738541B}"/>
              </a:ext>
            </a:extLst>
          </p:cNvPr>
          <p:cNvSpPr txBox="1"/>
          <p:nvPr/>
        </p:nvSpPr>
        <p:spPr>
          <a:xfrm>
            <a:off x="8519978" y="1423630"/>
            <a:ext cx="1593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프레임</a:t>
            </a:r>
            <a:endParaRPr lang="en-US" altLang="ko-KR" dirty="0"/>
          </a:p>
          <a:p>
            <a:r>
              <a:rPr lang="ko-KR" altLang="en-US" dirty="0"/>
              <a:t>하우징</a:t>
            </a:r>
            <a:endParaRPr lang="en-US" altLang="ko-KR" dirty="0"/>
          </a:p>
          <a:p>
            <a:r>
              <a:rPr lang="ko-KR" altLang="en-US" dirty="0"/>
              <a:t>서포트</a:t>
            </a:r>
            <a:endParaRPr lang="en-US" altLang="ko-KR" dirty="0"/>
          </a:p>
          <a:p>
            <a:r>
              <a:rPr lang="ko-KR" altLang="en-US" dirty="0"/>
              <a:t>→ </a:t>
            </a:r>
            <a:r>
              <a:rPr lang="en-US" altLang="ko-KR" dirty="0"/>
              <a:t>3D</a:t>
            </a:r>
            <a:r>
              <a:rPr lang="ko-KR" altLang="en-US" dirty="0"/>
              <a:t>프린트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9151E48-49A9-96BF-942D-B2818CD7A4FD}"/>
              </a:ext>
            </a:extLst>
          </p:cNvPr>
          <p:cNvSpPr txBox="1"/>
          <p:nvPr/>
        </p:nvSpPr>
        <p:spPr>
          <a:xfrm>
            <a:off x="8527452" y="2953314"/>
            <a:ext cx="17634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로고</a:t>
            </a:r>
            <a:endParaRPr lang="en-US" altLang="ko-KR" dirty="0"/>
          </a:p>
          <a:p>
            <a:r>
              <a:rPr lang="ko-KR" altLang="en-US" dirty="0"/>
              <a:t>벽면</a:t>
            </a:r>
            <a:endParaRPr lang="en-US" altLang="ko-KR" dirty="0"/>
          </a:p>
          <a:p>
            <a:r>
              <a:rPr lang="ko-KR" altLang="en-US" dirty="0" err="1"/>
              <a:t>바닥면</a:t>
            </a:r>
            <a:endParaRPr lang="en-US" altLang="ko-KR" dirty="0"/>
          </a:p>
          <a:p>
            <a:r>
              <a:rPr lang="ko-KR" altLang="en-US" dirty="0"/>
              <a:t>→ 아크릴</a:t>
            </a:r>
            <a:endParaRPr lang="en-US" altLang="ko-KR" dirty="0"/>
          </a:p>
          <a:p>
            <a:r>
              <a:rPr lang="en-US" altLang="ko-KR" dirty="0"/>
              <a:t>    </a:t>
            </a:r>
            <a:r>
              <a:rPr lang="ko-KR" altLang="en-US" dirty="0"/>
              <a:t>레이저 커팅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FAA0BDA-95FD-E595-C7ED-45DB7A8FA579}"/>
              </a:ext>
            </a:extLst>
          </p:cNvPr>
          <p:cNvGrpSpPr/>
          <p:nvPr/>
        </p:nvGrpSpPr>
        <p:grpSpPr>
          <a:xfrm>
            <a:off x="6668115" y="2967775"/>
            <a:ext cx="1827145" cy="1437887"/>
            <a:chOff x="9731905" y="4473007"/>
            <a:chExt cx="1827145" cy="1437887"/>
          </a:xfrm>
        </p:grpSpPr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CB65DD89-2164-1EE0-6D78-185FBF57C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200000">
              <a:off x="10481587" y="4833430"/>
              <a:ext cx="1437886" cy="717041"/>
            </a:xfrm>
            <a:prstGeom prst="rect">
              <a:avLst/>
            </a:prstGeom>
          </p:spPr>
        </p:pic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2AFE5D49-CFC6-EC2C-DAEE-73C451013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31905" y="4473007"/>
              <a:ext cx="1110267" cy="1437887"/>
            </a:xfrm>
            <a:prstGeom prst="rect">
              <a:avLst/>
            </a:prstGeom>
          </p:spPr>
        </p:pic>
      </p:grpSp>
      <p:pic>
        <p:nvPicPr>
          <p:cNvPr id="39" name="그림 38">
            <a:extLst>
              <a:ext uri="{FF2B5EF4-FFF2-40B4-BE49-F238E27FC236}">
                <a16:creationId xmlns:a16="http://schemas.microsoft.com/office/drawing/2014/main" id="{9060AEE2-75FF-B6FB-6946-AD1C550E17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2349" y="4721411"/>
            <a:ext cx="1832911" cy="161470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B9909671-7E8A-8E2C-D46B-B2CAC1F446A8}"/>
              </a:ext>
            </a:extLst>
          </p:cNvPr>
          <p:cNvSpPr txBox="1"/>
          <p:nvPr/>
        </p:nvSpPr>
        <p:spPr>
          <a:xfrm>
            <a:off x="8526601" y="4926252"/>
            <a:ext cx="17634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</a:t>
            </a:r>
            <a:r>
              <a:rPr lang="ko-KR" altLang="en-US" dirty="0" err="1"/>
              <a:t>음용부</a:t>
            </a:r>
            <a:endParaRPr lang="en-US" altLang="ko-KR" dirty="0"/>
          </a:p>
          <a:p>
            <a:r>
              <a:rPr lang="ko-KR" altLang="en-US" dirty="0"/>
              <a:t>펌프와 호스만</a:t>
            </a:r>
            <a:endParaRPr lang="en-US" altLang="ko-KR" dirty="0"/>
          </a:p>
          <a:p>
            <a:r>
              <a:rPr lang="ko-KR" altLang="en-US" dirty="0"/>
              <a:t>음료와 접촉</a:t>
            </a:r>
            <a:endParaRPr lang="en-US" altLang="ko-KR" dirty="0"/>
          </a:p>
          <a:p>
            <a:r>
              <a:rPr lang="ko-KR" altLang="en-US" dirty="0"/>
              <a:t>되도록 설계</a:t>
            </a:r>
          </a:p>
        </p:txBody>
      </p:sp>
      <p:sp>
        <p:nvSpPr>
          <p:cNvPr id="2" name="다이아몬드 1">
            <a:extLst>
              <a:ext uri="{FF2B5EF4-FFF2-40B4-BE49-F238E27FC236}">
                <a16:creationId xmlns:a16="http://schemas.microsoft.com/office/drawing/2014/main" id="{B76A2B82-9C2F-5DEC-A505-E7AD3D44FAEF}"/>
              </a:ext>
            </a:extLst>
          </p:cNvPr>
          <p:cNvSpPr/>
          <p:nvPr/>
        </p:nvSpPr>
        <p:spPr>
          <a:xfrm>
            <a:off x="10387406" y="3042904"/>
            <a:ext cx="1287628" cy="1287628"/>
          </a:xfrm>
          <a:prstGeom prst="diamond">
            <a:avLst/>
          </a:prstGeom>
          <a:noFill/>
          <a:ln>
            <a:solidFill>
              <a:srgbClr val="FF43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하드웨어</a:t>
            </a:r>
          </a:p>
        </p:txBody>
      </p:sp>
    </p:spTree>
    <p:extLst>
      <p:ext uri="{BB962C8B-B14F-4D97-AF65-F5344CB8AC3E}">
        <p14:creationId xmlns:p14="http://schemas.microsoft.com/office/powerpoint/2010/main" val="1515346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>
            <a:extLst>
              <a:ext uri="{FF2B5EF4-FFF2-40B4-BE49-F238E27FC236}">
                <a16:creationId xmlns:a16="http://schemas.microsoft.com/office/drawing/2014/main" id="{821FD203-492D-0B8C-9B6F-5A8FC6584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소프트웨어</a:t>
            </a:r>
            <a:r>
              <a:rPr lang="en-US" altLang="ko-KR" dirty="0"/>
              <a:t> : </a:t>
            </a:r>
            <a:r>
              <a:rPr lang="ko-KR" altLang="en-US" dirty="0"/>
              <a:t>유저 인터페이스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4781428-83D6-E085-99DC-A3571F617360}"/>
              </a:ext>
            </a:extLst>
          </p:cNvPr>
          <p:cNvSpPr/>
          <p:nvPr/>
        </p:nvSpPr>
        <p:spPr>
          <a:xfrm>
            <a:off x="2839910" y="1848642"/>
            <a:ext cx="1388704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고객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0D1A01D-25DC-D6C3-DFA6-0D4923D75751}"/>
              </a:ext>
            </a:extLst>
          </p:cNvPr>
          <p:cNvSpPr/>
          <p:nvPr/>
        </p:nvSpPr>
        <p:spPr>
          <a:xfrm>
            <a:off x="8025571" y="1848643"/>
            <a:ext cx="1388704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키오스크</a:t>
            </a:r>
            <a:endParaRPr lang="en-US" altLang="ko-KR" dirty="0"/>
          </a:p>
          <a:p>
            <a:pPr algn="ctr"/>
            <a:r>
              <a:rPr lang="en-US" altLang="ko-KR" dirty="0"/>
              <a:t>(</a:t>
            </a:r>
            <a:r>
              <a:rPr lang="ko-KR" altLang="en-US" dirty="0"/>
              <a:t>태블릿 </a:t>
            </a:r>
            <a:r>
              <a:rPr lang="en-US" altLang="ko-KR" dirty="0"/>
              <a:t>PC)</a:t>
            </a:r>
            <a:endParaRPr lang="ko-KR" altLang="en-US" dirty="0"/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DB42D9FE-D954-32F8-B31F-7CF970B063DF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>
            <a:off x="4228614" y="2497120"/>
            <a:ext cx="3796957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5">
            <a:extLst>
              <a:ext uri="{FF2B5EF4-FFF2-40B4-BE49-F238E27FC236}">
                <a16:creationId xmlns:a16="http://schemas.microsoft.com/office/drawing/2014/main" id="{AD5565E6-84B7-35E8-162F-C87C93B699E8}"/>
              </a:ext>
            </a:extLst>
          </p:cNvPr>
          <p:cNvSpPr txBox="1"/>
          <p:nvPr/>
        </p:nvSpPr>
        <p:spPr>
          <a:xfrm>
            <a:off x="4525930" y="2499267"/>
            <a:ext cx="3140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대화형 유저 인터페이스</a:t>
            </a:r>
            <a:endParaRPr lang="en-US" altLang="ko-KR" dirty="0"/>
          </a:p>
          <a:p>
            <a:pPr algn="ctr"/>
            <a:r>
              <a:rPr lang="en-US" altLang="ko-KR" dirty="0"/>
              <a:t>(TTS - STT </a:t>
            </a:r>
            <a:r>
              <a:rPr lang="ko-KR" altLang="en-US" dirty="0"/>
              <a:t>및 텍스트 입출력</a:t>
            </a:r>
            <a:r>
              <a:rPr lang="en-US" altLang="ko-KR" dirty="0"/>
              <a:t> )</a:t>
            </a:r>
            <a:endParaRPr lang="ko-KR" altLang="en-US" dirty="0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158516A0-E151-50B3-18B0-C1AE69663E3B}"/>
              </a:ext>
            </a:extLst>
          </p:cNvPr>
          <p:cNvSpPr>
            <a:spLocks noGrp="1"/>
          </p:cNvSpPr>
          <p:nvPr/>
        </p:nvSpPr>
        <p:spPr>
          <a:xfrm>
            <a:off x="359227" y="3682503"/>
            <a:ext cx="9055048" cy="2012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dirty="0"/>
              <a:t>- </a:t>
            </a:r>
            <a:r>
              <a:rPr lang="ko-KR" altLang="en-US" sz="1800" dirty="0"/>
              <a:t>고객이 자연어를 사용하여 키오스크에 대화문을 입력하면</a:t>
            </a:r>
            <a:r>
              <a:rPr lang="en-US" altLang="ko-KR" sz="1800" dirty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ko-KR" altLang="en-US" sz="1800" dirty="0"/>
              <a:t>키오스크가 </a:t>
            </a:r>
            <a:r>
              <a:rPr lang="en-US" altLang="ko-KR" sz="1800" dirty="0"/>
              <a:t>LLM</a:t>
            </a:r>
            <a:r>
              <a:rPr lang="ko-KR" altLang="en-US" sz="1800" dirty="0"/>
              <a:t>에서 처리된 입력을 자연어로 출력합니다</a:t>
            </a:r>
            <a:r>
              <a:rPr lang="en-US" altLang="ko-KR" sz="1800" dirty="0"/>
              <a:t>.</a:t>
            </a:r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</a:t>
            </a:r>
            <a:r>
              <a:rPr lang="ko-KR" altLang="en-US" sz="1800" dirty="0"/>
              <a:t>고객은 키보드를 통해 입력하거나 음성인식</a:t>
            </a:r>
            <a:r>
              <a:rPr lang="en-US" altLang="ko-KR" sz="1800" dirty="0"/>
              <a:t>(STT)</a:t>
            </a:r>
            <a:r>
              <a:rPr lang="ko-KR" altLang="en-US" sz="1800" dirty="0"/>
              <a:t>를 활용할 수 있으며</a:t>
            </a:r>
            <a:r>
              <a:rPr lang="en-US" altLang="ko-KR" sz="1800" dirty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ko-KR" altLang="en-US" sz="1800" dirty="0"/>
              <a:t>키오스크는 화면 속 텍스트 및 음성합성</a:t>
            </a:r>
            <a:r>
              <a:rPr lang="en-US" altLang="ko-KR" sz="1800" dirty="0"/>
              <a:t>(TTS)</a:t>
            </a:r>
            <a:r>
              <a:rPr lang="ko-KR" altLang="en-US" sz="1800" dirty="0"/>
              <a:t>을 통해 고객과 소통합니다</a:t>
            </a:r>
            <a:r>
              <a:rPr lang="en-US" altLang="ko-KR" sz="1800" dirty="0"/>
              <a:t>.</a:t>
            </a:r>
          </a:p>
          <a:p>
            <a:pPr marL="0" indent="0">
              <a:buNone/>
            </a:pPr>
            <a:r>
              <a:rPr lang="en-US" altLang="ko-KR" sz="1800" dirty="0"/>
              <a:t>  </a:t>
            </a:r>
          </a:p>
          <a:p>
            <a:pPr marL="0" indent="0">
              <a:buNone/>
            </a:pPr>
            <a:endParaRPr lang="en-US" altLang="ko-KR" sz="1800" dirty="0"/>
          </a:p>
          <a:p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3927774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E2BD8AA-BE33-8DB6-2803-FA844DD88AB6}"/>
              </a:ext>
            </a:extLst>
          </p:cNvPr>
          <p:cNvSpPr/>
          <p:nvPr/>
        </p:nvSpPr>
        <p:spPr>
          <a:xfrm>
            <a:off x="3117359" y="1871798"/>
            <a:ext cx="1388704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키오스크</a:t>
            </a:r>
            <a:endParaRPr lang="en-US" altLang="ko-KR" dirty="0"/>
          </a:p>
          <a:p>
            <a:pPr algn="ctr"/>
            <a:r>
              <a:rPr lang="en-US" altLang="ko-KR" dirty="0"/>
              <a:t>(</a:t>
            </a:r>
            <a:r>
              <a:rPr lang="ko-KR" altLang="en-US" dirty="0"/>
              <a:t>태블릿 </a:t>
            </a:r>
            <a:r>
              <a:rPr lang="en-US" altLang="ko-KR" dirty="0"/>
              <a:t>PC)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FA640F3-3ED3-3777-4FFD-64D85BC91C36}"/>
              </a:ext>
            </a:extLst>
          </p:cNvPr>
          <p:cNvSpPr/>
          <p:nvPr/>
        </p:nvSpPr>
        <p:spPr>
          <a:xfrm>
            <a:off x="7900269" y="1871797"/>
            <a:ext cx="1388704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dirty="0"/>
              <a:t>LLM</a:t>
            </a:r>
          </a:p>
          <a:p>
            <a:pPr algn="ctr"/>
            <a:r>
              <a:rPr lang="en-US" altLang="ko-KR" dirty="0"/>
              <a:t>(Chat GPT)</a:t>
            </a:r>
            <a:endParaRPr lang="ko-KR" altLang="en-US" dirty="0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7C3C36F7-825B-0803-762F-BCD15D01629A}"/>
              </a:ext>
            </a:extLst>
          </p:cNvPr>
          <p:cNvSpPr txBox="1"/>
          <p:nvPr/>
        </p:nvSpPr>
        <p:spPr>
          <a:xfrm>
            <a:off x="5472268" y="2722225"/>
            <a:ext cx="1461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자연어 처리</a:t>
            </a: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5F070A90-0A6B-0A09-70B1-EFDA3D342102}"/>
              </a:ext>
            </a:extLst>
          </p:cNvPr>
          <p:cNvSpPr>
            <a:spLocks noGrp="1"/>
          </p:cNvSpPr>
          <p:nvPr/>
        </p:nvSpPr>
        <p:spPr>
          <a:xfrm>
            <a:off x="376025" y="3571580"/>
            <a:ext cx="10515600" cy="28366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dirty="0"/>
              <a:t> - </a:t>
            </a:r>
            <a:r>
              <a:rPr lang="ko-KR" altLang="en-US" sz="1800" dirty="0"/>
              <a:t>키오스크의 </a:t>
            </a:r>
            <a:r>
              <a:rPr lang="en-US" altLang="ko-KR" sz="1800" dirty="0"/>
              <a:t>Wi-Fi </a:t>
            </a:r>
            <a:r>
              <a:rPr lang="ko-KR" altLang="en-US" sz="1800" dirty="0"/>
              <a:t>통신을 활용하여 </a:t>
            </a:r>
            <a:r>
              <a:rPr lang="en-US" altLang="ko-KR" sz="1800" dirty="0"/>
              <a:t>Chat API </a:t>
            </a:r>
            <a:r>
              <a:rPr lang="ko-KR" altLang="en-US" sz="1800" dirty="0"/>
              <a:t>를 사용합니다</a:t>
            </a:r>
            <a:r>
              <a:rPr lang="en-US" altLang="ko-KR" sz="1800" dirty="0"/>
              <a:t>.</a:t>
            </a:r>
          </a:p>
          <a:p>
            <a:endParaRPr lang="en-US" altLang="ko-KR" sz="1800" dirty="0"/>
          </a:p>
          <a:p>
            <a:r>
              <a:rPr lang="ko-KR" altLang="en-US" sz="1800" dirty="0"/>
              <a:t>자연어 처리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</a:t>
            </a:r>
            <a:r>
              <a:rPr lang="ko-KR" altLang="en-US" sz="1800" dirty="0"/>
              <a:t>키오스크가 자연어로 얻은 입력을 </a:t>
            </a:r>
            <a:r>
              <a:rPr lang="en-US" altLang="ko-KR" sz="1800" dirty="0"/>
              <a:t>LLM</a:t>
            </a:r>
            <a:r>
              <a:rPr lang="ko-KR" altLang="en-US" sz="1800" dirty="0"/>
              <a:t>이 처리할 수 있도록</a:t>
            </a:r>
            <a:r>
              <a:rPr lang="en-US" altLang="ko-KR" sz="1800" dirty="0"/>
              <a:t> </a:t>
            </a:r>
            <a:r>
              <a:rPr lang="ko-KR" altLang="en-US" sz="1800" dirty="0"/>
              <a:t>전달합니다</a:t>
            </a:r>
            <a:r>
              <a:rPr lang="en-US" altLang="ko-KR" sz="1800" dirty="0"/>
              <a:t>.</a:t>
            </a:r>
          </a:p>
          <a:p>
            <a:pPr marL="0" indent="0">
              <a:buNone/>
            </a:pPr>
            <a:endParaRPr lang="en-US" altLang="ko-KR" sz="1800" dirty="0"/>
          </a:p>
          <a:p>
            <a:r>
              <a:rPr lang="ko-KR" altLang="en-US" sz="1800" dirty="0"/>
              <a:t>기능 요청 및 제공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LLM</a:t>
            </a:r>
            <a:r>
              <a:rPr lang="ko-KR" altLang="en-US" sz="1800" dirty="0"/>
              <a:t> 모델이 키오스크에게 특정 기능을 요청하면</a:t>
            </a:r>
            <a:r>
              <a:rPr lang="en-US" altLang="ko-KR" sz="1800" dirty="0"/>
              <a:t>(function call)</a:t>
            </a:r>
          </a:p>
          <a:p>
            <a:pPr marL="0" indent="0">
              <a:buNone/>
            </a:pPr>
            <a:r>
              <a:rPr lang="ko-KR" altLang="en-US" sz="1800" dirty="0"/>
              <a:t>  키오스크가 해당 기능을 실행하여 결과를 전달합니다</a:t>
            </a:r>
            <a:r>
              <a:rPr lang="en-US" altLang="ko-KR" sz="1800" dirty="0"/>
              <a:t>.</a:t>
            </a: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34DDC615-4B88-8D92-C95A-670854FA0113}"/>
              </a:ext>
            </a:extLst>
          </p:cNvPr>
          <p:cNvCxnSpPr>
            <a:cxnSpLocks/>
          </p:cNvCxnSpPr>
          <p:nvPr/>
        </p:nvCxnSpPr>
        <p:spPr>
          <a:xfrm flipH="1">
            <a:off x="4506063" y="2711823"/>
            <a:ext cx="339420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3">
            <a:extLst>
              <a:ext uri="{FF2B5EF4-FFF2-40B4-BE49-F238E27FC236}">
                <a16:creationId xmlns:a16="http://schemas.microsoft.com/office/drawing/2014/main" id="{8DACE928-0D45-ED97-CC5A-FF0B1F119EE4}"/>
              </a:ext>
            </a:extLst>
          </p:cNvPr>
          <p:cNvSpPr txBox="1"/>
          <p:nvPr/>
        </p:nvSpPr>
        <p:spPr>
          <a:xfrm>
            <a:off x="5221799" y="1900736"/>
            <a:ext cx="1962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기능 요청 및 제공</a:t>
            </a: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41F18738-4EBC-D0B8-AB61-8C0AB80ACBA4}"/>
              </a:ext>
            </a:extLst>
          </p:cNvPr>
          <p:cNvCxnSpPr>
            <a:cxnSpLocks/>
          </p:cNvCxnSpPr>
          <p:nvPr/>
        </p:nvCxnSpPr>
        <p:spPr>
          <a:xfrm flipH="1">
            <a:off x="4506063" y="2308994"/>
            <a:ext cx="339420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제목 1">
            <a:extLst>
              <a:ext uri="{FF2B5EF4-FFF2-40B4-BE49-F238E27FC236}">
                <a16:creationId xmlns:a16="http://schemas.microsoft.com/office/drawing/2014/main" id="{8CFEA964-141E-DA26-0579-DD59BBDE2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소프트웨어 </a:t>
            </a:r>
            <a:r>
              <a:rPr lang="en-US" altLang="ko-KR" dirty="0"/>
              <a:t>: API </a:t>
            </a:r>
            <a:r>
              <a:rPr lang="ko-KR" altLang="en-US" dirty="0"/>
              <a:t>활용</a:t>
            </a:r>
          </a:p>
        </p:txBody>
      </p:sp>
    </p:spTree>
    <p:extLst>
      <p:ext uri="{BB962C8B-B14F-4D97-AF65-F5344CB8AC3E}">
        <p14:creationId xmlns:p14="http://schemas.microsoft.com/office/powerpoint/2010/main" val="2020219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A811E0D0-83C9-5A95-D0CE-3BEEBE0962A3}"/>
              </a:ext>
            </a:extLst>
          </p:cNvPr>
          <p:cNvSpPr/>
          <p:nvPr/>
        </p:nvSpPr>
        <p:spPr>
          <a:xfrm>
            <a:off x="3144443" y="1945822"/>
            <a:ext cx="1388704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키오스크</a:t>
            </a:r>
            <a:endParaRPr lang="en-US" altLang="ko-KR" dirty="0"/>
          </a:p>
          <a:p>
            <a:pPr algn="ctr"/>
            <a:r>
              <a:rPr lang="en-US" altLang="ko-KR" dirty="0"/>
              <a:t>(</a:t>
            </a:r>
            <a:r>
              <a:rPr lang="ko-KR" altLang="en-US" dirty="0"/>
              <a:t>태블릿 </a:t>
            </a:r>
            <a:r>
              <a:rPr lang="en-US" altLang="ko-KR" dirty="0"/>
              <a:t>PC)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B9B4338-D8E0-AFBB-21CA-1257D2A4A7ED}"/>
              </a:ext>
            </a:extLst>
          </p:cNvPr>
          <p:cNvSpPr/>
          <p:nvPr/>
        </p:nvSpPr>
        <p:spPr>
          <a:xfrm>
            <a:off x="7644516" y="1935297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제어기</a:t>
            </a:r>
            <a:endParaRPr lang="en-US" altLang="ko-KR" dirty="0"/>
          </a:p>
          <a:p>
            <a:pPr algn="ctr"/>
            <a:r>
              <a:rPr lang="en-US" altLang="ko-KR" dirty="0"/>
              <a:t>(</a:t>
            </a:r>
            <a:r>
              <a:rPr lang="ko-KR" altLang="en-US" dirty="0" err="1"/>
              <a:t>아두이노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8A84C75F-5DD6-BBA3-46D3-CBE53E5746BE}"/>
              </a:ext>
            </a:extLst>
          </p:cNvPr>
          <p:cNvSpPr txBox="1"/>
          <p:nvPr/>
        </p:nvSpPr>
        <p:spPr>
          <a:xfrm>
            <a:off x="5144383" y="2594299"/>
            <a:ext cx="1888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/>
              <a:t>주문 및 상태 </a:t>
            </a:r>
            <a:r>
              <a:rPr lang="ko-KR" altLang="en-US" dirty="0"/>
              <a:t>전달</a:t>
            </a: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EE560878-48AA-6B15-F83B-8CCC24E0CDB1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 flipV="1">
            <a:off x="4533147" y="2583775"/>
            <a:ext cx="3111369" cy="1052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407C6043-E55D-FFCD-3EF9-00E9499403D5}"/>
              </a:ext>
            </a:extLst>
          </p:cNvPr>
          <p:cNvSpPr>
            <a:spLocks noGrp="1"/>
          </p:cNvSpPr>
          <p:nvPr/>
        </p:nvSpPr>
        <p:spPr>
          <a:xfrm>
            <a:off x="369745" y="4263701"/>
            <a:ext cx="7836159" cy="927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800" dirty="0"/>
              <a:t>- </a:t>
            </a:r>
            <a:r>
              <a:rPr lang="ko-KR" altLang="en-US" sz="1800" dirty="0"/>
              <a:t>블루투스 시리얼 통신을 활용하여 키오스크가 제어기에게 주문을 전달하고</a:t>
            </a:r>
            <a:r>
              <a:rPr lang="en-US" altLang="ko-KR" sz="1800" dirty="0"/>
              <a:t>,</a:t>
            </a:r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ko-KR" altLang="en-US" sz="1800" dirty="0"/>
              <a:t>제어기는 키오스크에게 실시간으로 칵테일 </a:t>
            </a:r>
            <a:r>
              <a:rPr lang="ko-KR" altLang="en-US" sz="1800" dirty="0" err="1"/>
              <a:t>조주</a:t>
            </a:r>
            <a:r>
              <a:rPr lang="ko-KR" altLang="en-US" sz="1800" dirty="0"/>
              <a:t> 진행 상황을 전달합니다</a:t>
            </a:r>
            <a:r>
              <a:rPr lang="en-US" altLang="ko-KR" sz="1800" dirty="0"/>
              <a:t>.</a:t>
            </a:r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555FF888-0BD8-A4F3-8467-097589682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소프트웨어 </a:t>
            </a:r>
            <a:r>
              <a:rPr lang="en-US" altLang="ko-KR" dirty="0"/>
              <a:t>: </a:t>
            </a:r>
            <a:r>
              <a:rPr lang="ko-KR" altLang="en-US" dirty="0"/>
              <a:t>블루투스 통신</a:t>
            </a:r>
          </a:p>
        </p:txBody>
      </p:sp>
    </p:spTree>
    <p:extLst>
      <p:ext uri="{BB962C8B-B14F-4D97-AF65-F5344CB8AC3E}">
        <p14:creationId xmlns:p14="http://schemas.microsoft.com/office/powerpoint/2010/main" val="2792055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407C6043-E55D-FFCD-3EF9-00E9499403D5}"/>
              </a:ext>
            </a:extLst>
          </p:cNvPr>
          <p:cNvSpPr>
            <a:spLocks noGrp="1"/>
          </p:cNvSpPr>
          <p:nvPr/>
        </p:nvSpPr>
        <p:spPr>
          <a:xfrm>
            <a:off x="369367" y="1832861"/>
            <a:ext cx="6031433" cy="41284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800" dirty="0"/>
              <a:t>푸시 버튼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</a:t>
            </a:r>
            <a:r>
              <a:rPr lang="ko-KR" altLang="en-US" sz="1800" dirty="0"/>
              <a:t>접점이 닿을 시 펌프 모터를 구동하여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  </a:t>
            </a:r>
            <a:r>
              <a:rPr lang="ko-KR" altLang="en-US" sz="1800" dirty="0"/>
              <a:t>배관 내부를 세척하거나 비웁니다</a:t>
            </a:r>
            <a:r>
              <a:rPr lang="en-US" altLang="ko-KR" sz="1800" dirty="0"/>
              <a:t>.</a:t>
            </a:r>
          </a:p>
          <a:p>
            <a:pPr marL="0" indent="0">
              <a:buNone/>
            </a:pPr>
            <a:endParaRPr lang="en-US" altLang="ko-KR" sz="1800" dirty="0"/>
          </a:p>
          <a:p>
            <a:r>
              <a:rPr lang="ko-KR" altLang="en-US" sz="1800" dirty="0"/>
              <a:t>로드 셀 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</a:t>
            </a:r>
            <a:r>
              <a:rPr lang="ko-KR" altLang="en-US" sz="1800" dirty="0"/>
              <a:t>컵 유무 감지 및 정량 제공을 위해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  음료의 무게</a:t>
            </a:r>
            <a:r>
              <a:rPr lang="en-US" altLang="ko-KR" sz="1800" dirty="0"/>
              <a:t>(</a:t>
            </a:r>
            <a:r>
              <a:rPr lang="ko-KR" altLang="en-US" sz="1800" dirty="0"/>
              <a:t>용량</a:t>
            </a:r>
            <a:r>
              <a:rPr lang="en-US" altLang="ko-KR" sz="1800" dirty="0"/>
              <a:t>)</a:t>
            </a:r>
            <a:r>
              <a:rPr lang="ko-KR" altLang="en-US" sz="1800" dirty="0"/>
              <a:t>을 감지합니다</a:t>
            </a:r>
            <a:r>
              <a:rPr lang="en-US" altLang="ko-KR" sz="1800" dirty="0"/>
              <a:t>. </a:t>
            </a:r>
          </a:p>
          <a:p>
            <a:pPr marL="0" indent="0">
              <a:buNone/>
            </a:pPr>
            <a:endParaRPr lang="en-US" altLang="ko-KR" sz="1800" dirty="0"/>
          </a:p>
          <a:p>
            <a:r>
              <a:rPr lang="ko-KR" altLang="en-US" sz="1800" dirty="0"/>
              <a:t>초음파 센서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</a:t>
            </a:r>
            <a:r>
              <a:rPr lang="ko-KR" altLang="en-US" sz="1800" dirty="0"/>
              <a:t>로드 셀의 컵 유무 감지 보조 및 컵에 이변이 생겼는지를</a:t>
            </a:r>
            <a:endParaRPr lang="en-US" altLang="ko-KR" sz="1800" dirty="0"/>
          </a:p>
          <a:p>
            <a:pPr marL="0" indent="0">
              <a:buNone/>
            </a:pPr>
            <a:r>
              <a:rPr lang="ko-KR" altLang="en-US" sz="1800" dirty="0"/>
              <a:t>  감지하는</a:t>
            </a:r>
            <a:r>
              <a:rPr lang="en-US" altLang="ko-KR" sz="1800" dirty="0"/>
              <a:t> </a:t>
            </a:r>
            <a:r>
              <a:rPr lang="ko-KR" altLang="en-US" sz="1800" dirty="0"/>
              <a:t>안전 설계 기능을 합니다</a:t>
            </a:r>
            <a:r>
              <a:rPr lang="en-US" altLang="ko-KR" sz="1800" dirty="0"/>
              <a:t>.</a:t>
            </a:r>
          </a:p>
        </p:txBody>
      </p:sp>
      <p:sp>
        <p:nvSpPr>
          <p:cNvPr id="10" name="제목 1">
            <a:extLst>
              <a:ext uri="{FF2B5EF4-FFF2-40B4-BE49-F238E27FC236}">
                <a16:creationId xmlns:a16="http://schemas.microsoft.com/office/drawing/2014/main" id="{555FF888-0BD8-A4F3-8467-097589682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99" y="289668"/>
            <a:ext cx="8053252" cy="932453"/>
          </a:xfrm>
        </p:spPr>
        <p:txBody>
          <a:bodyPr/>
          <a:lstStyle/>
          <a:p>
            <a:r>
              <a:rPr lang="ko-KR" altLang="en-US" dirty="0"/>
              <a:t>소프트웨어 </a:t>
            </a:r>
            <a:r>
              <a:rPr lang="en-US" altLang="ko-KR" dirty="0"/>
              <a:t>: </a:t>
            </a:r>
            <a:r>
              <a:rPr lang="ko-KR" altLang="en-US" dirty="0"/>
              <a:t>센서 피드백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A06ED44-728C-85C1-6200-4B5A234EB523}"/>
              </a:ext>
            </a:extLst>
          </p:cNvPr>
          <p:cNvSpPr/>
          <p:nvPr/>
        </p:nvSpPr>
        <p:spPr>
          <a:xfrm>
            <a:off x="7025912" y="2968107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제어기</a:t>
            </a:r>
            <a:endParaRPr lang="en-US" altLang="ko-KR" dirty="0"/>
          </a:p>
          <a:p>
            <a:pPr algn="ctr"/>
            <a:r>
              <a:rPr lang="en-US" altLang="ko-KR" dirty="0"/>
              <a:t>(</a:t>
            </a:r>
            <a:r>
              <a:rPr lang="ko-KR" altLang="en-US" dirty="0" err="1"/>
              <a:t>아두이노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280EBCF-3F36-1C2C-A52A-0E63706362DC}"/>
              </a:ext>
            </a:extLst>
          </p:cNvPr>
          <p:cNvSpPr/>
          <p:nvPr/>
        </p:nvSpPr>
        <p:spPr>
          <a:xfrm>
            <a:off x="8620469" y="4469409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펌프 모터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BF831886-6929-6C35-F198-B64FAA82DAD4}"/>
              </a:ext>
            </a:extLst>
          </p:cNvPr>
          <p:cNvSpPr txBox="1"/>
          <p:nvPr/>
        </p:nvSpPr>
        <p:spPr>
          <a:xfrm>
            <a:off x="7525497" y="4648958"/>
            <a:ext cx="617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제어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D9A7C27-5146-793A-8C7D-0600CACCDDF7}"/>
              </a:ext>
            </a:extLst>
          </p:cNvPr>
          <p:cNvSpPr/>
          <p:nvPr/>
        </p:nvSpPr>
        <p:spPr>
          <a:xfrm>
            <a:off x="10215030" y="2960926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재료 및 컵</a:t>
            </a: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id="{B5F7BEBB-663C-28E1-D310-B6C818A83141}"/>
              </a:ext>
            </a:extLst>
          </p:cNvPr>
          <p:cNvSpPr txBox="1"/>
          <p:nvPr/>
        </p:nvSpPr>
        <p:spPr>
          <a:xfrm>
            <a:off x="10435730" y="4583192"/>
            <a:ext cx="1020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/>
              <a:t>칵테일 </a:t>
            </a:r>
            <a:r>
              <a:rPr lang="ko-KR" altLang="en-US" dirty="0" err="1"/>
              <a:t>조주</a:t>
            </a:r>
            <a:endParaRPr lang="ko-KR" altLang="en-US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D9D1249-418E-8DA9-EF8E-8A74900DEE60}"/>
              </a:ext>
            </a:extLst>
          </p:cNvPr>
          <p:cNvSpPr/>
          <p:nvPr/>
        </p:nvSpPr>
        <p:spPr>
          <a:xfrm>
            <a:off x="8620469" y="1428440"/>
            <a:ext cx="1461795" cy="12969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/>
              <a:t>센서</a:t>
            </a:r>
            <a:endParaRPr lang="ko-KR" altLang="en-US" dirty="0"/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0E19DB34-203B-9C49-6613-85005EB3EF84}"/>
              </a:ext>
            </a:extLst>
          </p:cNvPr>
          <p:cNvSpPr txBox="1"/>
          <p:nvPr/>
        </p:nvSpPr>
        <p:spPr>
          <a:xfrm>
            <a:off x="7429585" y="2096258"/>
            <a:ext cx="99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/>
              <a:t>피드백</a:t>
            </a:r>
            <a:endParaRPr lang="ko-KR" altLang="en-US" dirty="0"/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55429393-EE9D-7206-BB35-7924398D160C}"/>
              </a:ext>
            </a:extLst>
          </p:cNvPr>
          <p:cNvSpPr txBox="1"/>
          <p:nvPr/>
        </p:nvSpPr>
        <p:spPr>
          <a:xfrm>
            <a:off x="10435657" y="2096258"/>
            <a:ext cx="643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/>
              <a:t>측정</a:t>
            </a:r>
            <a:endParaRPr lang="ko-KR" altLang="en-US" dirty="0"/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71FFEF1C-A953-A55D-75EB-01579E6BC63E}"/>
              </a:ext>
            </a:extLst>
          </p:cNvPr>
          <p:cNvCxnSpPr>
            <a:cxnSpLocks/>
            <a:endCxn id="21" idx="3"/>
          </p:cNvCxnSpPr>
          <p:nvPr/>
        </p:nvCxnSpPr>
        <p:spPr>
          <a:xfrm flipH="1" flipV="1">
            <a:off x="10082264" y="2076918"/>
            <a:ext cx="863664" cy="884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69D5B6A9-F133-DB4A-0848-1FA911BB001F}"/>
              </a:ext>
            </a:extLst>
          </p:cNvPr>
          <p:cNvCxnSpPr>
            <a:cxnSpLocks/>
            <a:stCxn id="5" idx="3"/>
            <a:endCxn id="7" idx="2"/>
          </p:cNvCxnSpPr>
          <p:nvPr/>
        </p:nvCxnSpPr>
        <p:spPr>
          <a:xfrm flipV="1">
            <a:off x="10082264" y="4257881"/>
            <a:ext cx="863664" cy="860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76EEC06D-00A8-C9D4-D0AB-4212B46A2635}"/>
              </a:ext>
            </a:extLst>
          </p:cNvPr>
          <p:cNvCxnSpPr>
            <a:cxnSpLocks/>
            <a:stCxn id="21" idx="1"/>
            <a:endCxn id="4" idx="0"/>
          </p:cNvCxnSpPr>
          <p:nvPr/>
        </p:nvCxnSpPr>
        <p:spPr>
          <a:xfrm flipH="1">
            <a:off x="7756810" y="2076918"/>
            <a:ext cx="863659" cy="891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9197875B-8EB4-4C54-C327-841936727892}"/>
              </a:ext>
            </a:extLst>
          </p:cNvPr>
          <p:cNvCxnSpPr>
            <a:cxnSpLocks/>
            <a:stCxn id="4" idx="2"/>
            <a:endCxn id="5" idx="1"/>
          </p:cNvCxnSpPr>
          <p:nvPr/>
        </p:nvCxnSpPr>
        <p:spPr>
          <a:xfrm>
            <a:off x="7756810" y="4265062"/>
            <a:ext cx="863659" cy="852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6190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나눔고딕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739</Words>
  <Application>Microsoft Office PowerPoint</Application>
  <PresentationFormat>와이드스크린</PresentationFormat>
  <Paragraphs>184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6" baseType="lpstr">
      <vt:lpstr>나눔고딕</vt:lpstr>
      <vt:lpstr>Arial</vt:lpstr>
      <vt:lpstr>Office 테마</vt:lpstr>
      <vt:lpstr>인공지능 바텐더 에이바</vt:lpstr>
      <vt:lpstr>인공지능 바텐더 에이바 제작 계기</vt:lpstr>
      <vt:lpstr>시연 영상</vt:lpstr>
      <vt:lpstr>모델링 : 시스템</vt:lpstr>
      <vt:lpstr>모델링 : 하드웨어</vt:lpstr>
      <vt:lpstr>소프트웨어 : 유저 인터페이스</vt:lpstr>
      <vt:lpstr>소프트웨어 : API 활용</vt:lpstr>
      <vt:lpstr>소프트웨어 : 블루투스 통신</vt:lpstr>
      <vt:lpstr>소프트웨어 : 센서 피드백</vt:lpstr>
      <vt:lpstr>소프트웨어 : 피드백 제어</vt:lpstr>
      <vt:lpstr>예선과의 개선점 : 하드웨어</vt:lpstr>
      <vt:lpstr>예선과의 개선점 : 소프트웨어</vt:lpstr>
      <vt:lpstr>앞으로의 개선점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A-Bar 최종안</dc:title>
  <dc:creator>유용균</dc:creator>
  <cp:lastModifiedBy>유용균</cp:lastModifiedBy>
  <cp:revision>12</cp:revision>
  <dcterms:created xsi:type="dcterms:W3CDTF">2023-08-26T20:28:27Z</dcterms:created>
  <dcterms:modified xsi:type="dcterms:W3CDTF">2023-10-04T17:50:46Z</dcterms:modified>
</cp:coreProperties>
</file>